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handoutMasterIdLst>
    <p:handoutMasterId r:id="rId17"/>
  </p:handoutMasterIdLst>
  <p:sldIdLst>
    <p:sldId id="256" r:id="rId2"/>
    <p:sldId id="262" r:id="rId3"/>
    <p:sldId id="275" r:id="rId4"/>
    <p:sldId id="269" r:id="rId5"/>
    <p:sldId id="270" r:id="rId6"/>
    <p:sldId id="258" r:id="rId7"/>
    <p:sldId id="263" r:id="rId8"/>
    <p:sldId id="281" r:id="rId9"/>
    <p:sldId id="282" r:id="rId10"/>
    <p:sldId id="283" r:id="rId11"/>
    <p:sldId id="284" r:id="rId12"/>
    <p:sldId id="285" r:id="rId13"/>
    <p:sldId id="279" r:id="rId14"/>
    <p:sldId id="280"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1DAD4BD-FB94-4C43-A3CA-A5C80EA78822}">
  <a:tblStyle styleId="{11DAD4BD-FB94-4C43-A3CA-A5C80EA78822}"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F3F7"/>
          </a:solidFill>
        </a:fill>
      </a:tcStyle>
    </a:wholeTbl>
    <a:band1H>
      <a:tcStyle>
        <a:tcBdr/>
        <a:fill>
          <a:solidFill>
            <a:srgbClr val="CDE6EE"/>
          </a:solidFill>
        </a:fill>
      </a:tcStyle>
    </a:band1H>
    <a:band1V>
      <a:tcStyle>
        <a:tcBdr/>
        <a:fill>
          <a:solidFill>
            <a:srgbClr val="CDE6EE"/>
          </a:solidFill>
        </a:fill>
      </a:tcStyle>
    </a:band1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orbel"/>
          <a:ea typeface="Corbel"/>
          <a:cs typeface="Corbe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3" autoAdjust="0"/>
    <p:restoredTop sz="54982" autoAdjust="0"/>
  </p:normalViewPr>
  <p:slideViewPr>
    <p:cSldViewPr snapToGrid="0">
      <p:cViewPr varScale="1">
        <p:scale>
          <a:sx n="39" d="100"/>
          <a:sy n="39" d="100"/>
        </p:scale>
        <p:origin x="-2070" y="-90"/>
      </p:cViewPr>
      <p:guideLst>
        <p:guide orient="horz" pos="2160"/>
        <p:guide pos="3840"/>
      </p:guideLst>
    </p:cSldViewPr>
  </p:slideViewPr>
  <p:notesTextViewPr>
    <p:cViewPr>
      <p:scale>
        <a:sx n="100" d="100"/>
        <a:sy n="100" d="100"/>
      </p:scale>
      <p:origin x="0" y="0"/>
    </p:cViewPr>
  </p:notesTextViewPr>
  <p:notesViewPr>
    <p:cSldViewPr snapToGrid="0">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D9D67-8691-403A-B9B5-86624E3CBB40}" type="datetimeFigureOut">
              <a:rPr lang="en-US" smtClean="0"/>
              <a:t>10/28/2017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E4C6FE-93E7-40FA-985C-AC48E3D283B4}" type="slidenum">
              <a:rPr lang="en-US" smtClean="0"/>
              <a:t>‹#›</a:t>
            </a:fld>
            <a:endParaRPr lang="en-US"/>
          </a:p>
        </p:txBody>
      </p:sp>
    </p:spTree>
    <p:extLst>
      <p:ext uri="{BB962C8B-B14F-4D97-AF65-F5344CB8AC3E}">
        <p14:creationId xmlns:p14="http://schemas.microsoft.com/office/powerpoint/2010/main" val="108092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73014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ompkinscountyny.iqm2.com/Citizens/Detail_LegiFile.aspx?MeetingID=2313&amp;ID=572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I’m Barbara Gottlieb, national director for environment and health of Physicians for Social Responsibility, </a:t>
            </a:r>
            <a:r>
              <a:rPr lang="en-US" sz="1200" b="0" i="0" u="none" strike="noStrike" kern="1200" cap="none" baseline="0" dirty="0" smtClean="0">
                <a:solidFill>
                  <a:schemeClr val="dk1"/>
                </a:solidFill>
                <a:effectLst/>
                <a:latin typeface="Calibri"/>
                <a:ea typeface="Calibri"/>
                <a:cs typeface="Calibri"/>
                <a:sym typeface="Calibri"/>
              </a:rPr>
              <a:t>a national organization of physicians and other health professionals working to address the greatest threats to human health and survival.  Fossil fuels are one of those threats, and that includes fracked natural gas.</a:t>
            </a:r>
          </a:p>
          <a:p>
            <a:endParaRPr lang="en-US" sz="1200" b="0" i="0" u="none" strike="noStrike" kern="1200"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Fracking</a:t>
            </a:r>
            <a:r>
              <a:rPr lang="en-US" sz="1200" b="0" i="0" u="none" strike="noStrike" cap="none" baseline="0" dirty="0" smtClean="0">
                <a:solidFill>
                  <a:schemeClr val="dk1"/>
                </a:solidFill>
                <a:latin typeface="Calibri"/>
                <a:ea typeface="Calibri"/>
                <a:cs typeface="Calibri"/>
                <a:sym typeface="Calibri"/>
              </a:rPr>
              <a:t> sites, </a:t>
            </a:r>
            <a:r>
              <a:rPr lang="en-US" sz="1200" b="0" i="0" u="none" strike="noStrike" cap="none" dirty="0" smtClean="0">
                <a:solidFill>
                  <a:schemeClr val="dk1"/>
                </a:solidFill>
                <a:latin typeface="Calibri"/>
                <a:ea typeface="Calibri"/>
                <a:cs typeface="Calibri"/>
                <a:sym typeface="Calibri"/>
              </a:rPr>
              <a:t>t</a:t>
            </a:r>
            <a:r>
              <a:rPr lang="en-US" sz="1200" b="0" i="0" u="none" strike="noStrike" kern="1200" cap="none" dirty="0" smtClean="0">
                <a:solidFill>
                  <a:schemeClr val="dk1"/>
                </a:solidFill>
                <a:effectLst/>
                <a:latin typeface="Calibri"/>
                <a:ea typeface="Calibri"/>
                <a:cs typeface="Calibri"/>
                <a:sym typeface="Calibri"/>
              </a:rPr>
              <a:t>he </a:t>
            </a:r>
            <a:r>
              <a:rPr lang="en-US" sz="1200" b="0" i="0" u="none" strike="noStrike" kern="1200" cap="none" baseline="0" dirty="0" smtClean="0">
                <a:solidFill>
                  <a:schemeClr val="dk1"/>
                </a:solidFill>
                <a:effectLst/>
                <a:latin typeface="Calibri"/>
                <a:ea typeface="Calibri"/>
                <a:cs typeface="Calibri"/>
                <a:sym typeface="Calibri"/>
              </a:rPr>
              <a:t>pipelines that carry fracked gas, and the compressor stations that pressurize and push that gas through the pipelines, </a:t>
            </a:r>
            <a:r>
              <a:rPr lang="en-US" sz="1200" b="0" i="0" u="none" strike="noStrike" kern="1200" cap="none" dirty="0" smtClean="0">
                <a:solidFill>
                  <a:schemeClr val="dk1"/>
                </a:solidFill>
                <a:effectLst/>
                <a:latin typeface="Calibri"/>
                <a:ea typeface="Calibri"/>
                <a:cs typeface="Calibri"/>
                <a:sym typeface="Calibri"/>
              </a:rPr>
              <a:t>pose </a:t>
            </a:r>
            <a:r>
              <a:rPr lang="en-US" sz="1200" b="0" i="0" u="none" strike="noStrike" cap="none" dirty="0" smtClean="0">
                <a:solidFill>
                  <a:schemeClr val="dk1"/>
                </a:solidFill>
                <a:latin typeface="Calibri"/>
                <a:ea typeface="Calibri"/>
                <a:cs typeface="Calibri"/>
                <a:sym typeface="Calibri"/>
              </a:rPr>
              <a:t>risks to health and safety. I’d</a:t>
            </a:r>
            <a:r>
              <a:rPr lang="en-US" sz="1200" b="0" i="0" u="none" strike="noStrike" cap="none" baseline="0" dirty="0" smtClean="0">
                <a:solidFill>
                  <a:schemeClr val="dk1"/>
                </a:solidFill>
                <a:latin typeface="Calibri"/>
                <a:ea typeface="Calibri"/>
                <a:cs typeface="Calibri"/>
                <a:sym typeface="Calibri"/>
              </a:rPr>
              <a:t> like to give a very brief introduction to some of the most serious threats to health.  I’ll focus on the health threats associated with compressor stations, but I also want to remind us that compressor stations don’t exist in a vacuum.  You have compressor stations because you have pipelines; you have pipelines because you have fracked gas.  It’s a package deal:  they come together.  And they share some, though not all, of the same health hazards.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dirty="0"/>
          </a:p>
        </p:txBody>
      </p:sp>
      <p:sp>
        <p:nvSpPr>
          <p:cNvPr id="91" name="Shape 9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87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Climate change </a:t>
            </a:r>
            <a:r>
              <a:rPr lang="en-US" dirty="0" smtClean="0"/>
              <a:t>contributes </a:t>
            </a:r>
            <a:r>
              <a:rPr lang="en-US" dirty="0" smtClean="0"/>
              <a:t>to more frequent, more intense storms,</a:t>
            </a:r>
            <a:r>
              <a:rPr lang="en-US" baseline="0" dirty="0" smtClean="0"/>
              <a:t> which means more floods, more sewage contamination, and the spread of disease-carriers like mosquitoes.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764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some parts</a:t>
            </a:r>
            <a:r>
              <a:rPr lang="en-US" baseline="0" dirty="0" smtClean="0"/>
              <a:t> of the U.S.</a:t>
            </a:r>
            <a:r>
              <a:rPr lang="en-US" dirty="0" smtClean="0"/>
              <a:t>, climate change is contributing to droughts, severely impacting crop </a:t>
            </a:r>
            <a:r>
              <a:rPr lang="en-US" dirty="0" smtClean="0"/>
              <a:t>production...</a:t>
            </a:r>
            <a:r>
              <a:rPr lang="en-US" baseline="0" dirty="0" smtClean="0"/>
              <a:t> increasing </a:t>
            </a:r>
            <a:r>
              <a:rPr lang="en-US" baseline="0" dirty="0" smtClean="0"/>
              <a:t>particulate matter in the </a:t>
            </a:r>
            <a:r>
              <a:rPr lang="en-US" baseline="0" dirty="0" smtClean="0"/>
              <a:t>air… and increasing ozone </a:t>
            </a:r>
            <a:r>
              <a:rPr lang="en-US" dirty="0" smtClean="0"/>
              <a:t>air pollution, which forms in </a:t>
            </a:r>
            <a:r>
              <a:rPr lang="en-US" dirty="0" smtClean="0"/>
              <a:t>the presence of sunlight and </a:t>
            </a:r>
            <a:r>
              <a:rPr lang="en-US" dirty="0" smtClean="0"/>
              <a:t>heat…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904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And climate change causes heat waves, which are real killers.  In a heat wave that</a:t>
            </a:r>
            <a:r>
              <a:rPr lang="en-US" baseline="0" dirty="0" smtClean="0"/>
              <a:t> hit western Europe in 2003, over 70,000 people died.</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301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dirty="0" smtClean="0"/>
              <a:t>The U.S. medical </a:t>
            </a:r>
            <a:r>
              <a:rPr lang="en-US" dirty="0"/>
              <a:t>community is growing </a:t>
            </a:r>
            <a:r>
              <a:rPr lang="en-US" dirty="0" smtClean="0"/>
              <a:t>concerned about the </a:t>
            </a:r>
            <a:r>
              <a:rPr lang="en-US" dirty="0"/>
              <a:t>health risks associated with natural </a:t>
            </a:r>
            <a:r>
              <a:rPr lang="en-US" dirty="0" smtClean="0"/>
              <a:t>gas. The </a:t>
            </a:r>
            <a:r>
              <a:rPr lang="en-US" dirty="0" smtClean="0"/>
              <a:t>American Medical</a:t>
            </a:r>
            <a:r>
              <a:rPr lang="en-US" baseline="0" dirty="0" smtClean="0"/>
              <a:t> Association – not a radical group - </a:t>
            </a:r>
            <a:r>
              <a:rPr lang="en-US" dirty="0" smtClean="0"/>
              <a:t>passed </a:t>
            </a:r>
            <a:r>
              <a:rPr lang="en-US" dirty="0"/>
              <a:t>a </a:t>
            </a:r>
            <a:r>
              <a:rPr lang="en-US" dirty="0" smtClean="0"/>
              <a:t>resolution saying that </a:t>
            </a:r>
            <a:r>
              <a:rPr lang="en-US" dirty="0" smtClean="0"/>
              <a:t>it “</a:t>
            </a:r>
            <a:r>
              <a:rPr lang="en-US" dirty="0" smtClean="0"/>
              <a:t>recognizes</a:t>
            </a:r>
            <a:r>
              <a:rPr lang="en-US" baseline="0" dirty="0" smtClean="0"/>
              <a:t> the potential impact on human health associated with natural gas infrastructure” and </a:t>
            </a:r>
            <a:r>
              <a:rPr lang="en-US" baseline="0" dirty="0" smtClean="0"/>
              <a:t>calling for Comprehensive </a:t>
            </a:r>
            <a:r>
              <a:rPr lang="en-US" baseline="0" dirty="0" smtClean="0"/>
              <a:t>Health Impact </a:t>
            </a:r>
            <a:r>
              <a:rPr lang="en-US" baseline="0" dirty="0" smtClean="0"/>
              <a:t>Assessments regarding </a:t>
            </a:r>
            <a:r>
              <a:rPr lang="en-US" baseline="0" dirty="0" smtClean="0"/>
              <a:t>the health risks that may be associated with natural gas pipelines</a:t>
            </a:r>
            <a:r>
              <a:rPr lang="en-US" baseline="0" dirty="0" smtClean="0"/>
              <a:t>.</a:t>
            </a:r>
            <a:endParaRPr lang="en-US" dirty="0"/>
          </a:p>
          <a:p>
            <a:pPr marL="0" marR="0" lvl="0" indent="0" algn="l" rtl="0">
              <a:spcBef>
                <a:spcPts val="0"/>
              </a:spcBef>
              <a:spcAft>
                <a:spcPts val="0"/>
              </a:spcAft>
              <a:buClr>
                <a:schemeClr val="dk1"/>
              </a:buClr>
              <a:buSzPct val="25000"/>
              <a:buFont typeface="Calibri"/>
              <a:buNone/>
            </a:pPr>
            <a:endParaRPr lang="en-US" dirty="0" smtClean="0"/>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AMA: </a:t>
            </a:r>
            <a:r>
              <a:rPr lang="en-US" sz="1200" b="0" i="0" u="none" strike="noStrike" cap="none" dirty="0">
                <a:solidFill>
                  <a:schemeClr val="dk1"/>
                </a:solidFill>
                <a:latin typeface="Calibri"/>
                <a:ea typeface="Calibri"/>
                <a:cs typeface="Calibri"/>
                <a:sym typeface="Calibri"/>
              </a:rPr>
              <a:t>link to citing of resolution: </a:t>
            </a:r>
            <a:r>
              <a:rPr lang="en-US" sz="1200" b="0" i="0" u="sng" strike="noStrike" cap="none" dirty="0">
                <a:solidFill>
                  <a:schemeClr val="hlink"/>
                </a:solidFill>
                <a:latin typeface="Calibri"/>
                <a:ea typeface="Calibri"/>
                <a:cs typeface="Calibri"/>
                <a:sym typeface="Calibri"/>
                <a:hlinkClick r:id="rId3"/>
              </a:rPr>
              <a:t>https://</a:t>
            </a:r>
            <a:r>
              <a:rPr lang="en-US" sz="1200" b="0" i="0" u="sng" strike="noStrike" cap="none" dirty="0" smtClean="0">
                <a:solidFill>
                  <a:schemeClr val="hlink"/>
                </a:solidFill>
                <a:latin typeface="Calibri"/>
                <a:ea typeface="Calibri"/>
                <a:cs typeface="Calibri"/>
                <a:sym typeface="Calibri"/>
                <a:hlinkClick r:id="rId3"/>
              </a:rPr>
              <a:t>tompkinscountyny.iqm2.com/Citizens/Detail_LegiFile.aspx?MeetingID=2313&amp;ID=5724</a:t>
            </a:r>
            <a:endParaRPr lang="en-US" sz="1200" b="0" i="0" u="sng" strike="noStrike" cap="none" dirty="0">
              <a:solidFill>
                <a:schemeClr val="hlink"/>
              </a:solidFill>
              <a:latin typeface="Calibri"/>
              <a:ea typeface="Calibri"/>
              <a:cs typeface="Calibri"/>
              <a:sym typeface="Calibri"/>
              <a:hlinkClick r:id="rId3"/>
            </a:endParaRPr>
          </a:p>
        </p:txBody>
      </p:sp>
      <p:sp>
        <p:nvSpPr>
          <p:cNvPr id="343" name="Shape 34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654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lvl="0" rtl="0">
              <a:lnSpc>
                <a:spcPct val="90000"/>
              </a:lnSpc>
              <a:spcBef>
                <a:spcPts val="0"/>
              </a:spcBef>
              <a:buClr>
                <a:schemeClr val="dk1"/>
              </a:buClr>
              <a:buSzPct val="91666"/>
              <a:buFont typeface="Arial"/>
              <a:buNone/>
            </a:pPr>
            <a:r>
              <a:rPr lang="en-US" dirty="0" smtClean="0">
                <a:solidFill>
                  <a:srgbClr val="595959"/>
                </a:solidFill>
              </a:rPr>
              <a:t>PSR wants you to know</a:t>
            </a:r>
            <a:r>
              <a:rPr lang="en-US" dirty="0">
                <a:solidFill>
                  <a:srgbClr val="595959"/>
                </a:solidFill>
              </a:rPr>
              <a:t>:  </a:t>
            </a:r>
            <a:r>
              <a:rPr lang="en-US" dirty="0" smtClean="0">
                <a:solidFill>
                  <a:srgbClr val="595959"/>
                </a:solidFill>
              </a:rPr>
              <a:t>fracked gas exposes </a:t>
            </a:r>
            <a:r>
              <a:rPr lang="en-US" dirty="0">
                <a:solidFill>
                  <a:srgbClr val="595959"/>
                </a:solidFill>
              </a:rPr>
              <a:t>people to toxics  </a:t>
            </a:r>
            <a:r>
              <a:rPr lang="en-US" dirty="0" smtClean="0">
                <a:solidFill>
                  <a:srgbClr val="595959"/>
                </a:solidFill>
              </a:rPr>
              <a:t>through air</a:t>
            </a:r>
            <a:r>
              <a:rPr lang="en-US" dirty="0">
                <a:solidFill>
                  <a:srgbClr val="595959"/>
                </a:solidFill>
              </a:rPr>
              <a:t>, water and soil </a:t>
            </a:r>
            <a:r>
              <a:rPr lang="en-US" dirty="0" smtClean="0">
                <a:solidFill>
                  <a:srgbClr val="595959"/>
                </a:solidFill>
              </a:rPr>
              <a:t>contamination. Pipelines </a:t>
            </a:r>
            <a:r>
              <a:rPr lang="en-US" dirty="0">
                <a:solidFill>
                  <a:srgbClr val="595959"/>
                </a:solidFill>
              </a:rPr>
              <a:t>and compressor </a:t>
            </a:r>
            <a:r>
              <a:rPr lang="en-US" dirty="0" smtClean="0">
                <a:solidFill>
                  <a:srgbClr val="595959"/>
                </a:solidFill>
              </a:rPr>
              <a:t>stations transport </a:t>
            </a:r>
            <a:r>
              <a:rPr lang="en-US" dirty="0" smtClean="0">
                <a:solidFill>
                  <a:srgbClr val="595959"/>
                </a:solidFill>
              </a:rPr>
              <a:t>dangerous </a:t>
            </a:r>
            <a:r>
              <a:rPr lang="en-US" dirty="0">
                <a:solidFill>
                  <a:srgbClr val="595959"/>
                </a:solidFill>
              </a:rPr>
              <a:t>air pollutants and radioactive materials to communities located far from drilling </a:t>
            </a:r>
            <a:r>
              <a:rPr lang="en-US" dirty="0" smtClean="0">
                <a:solidFill>
                  <a:srgbClr val="595959"/>
                </a:solidFill>
              </a:rPr>
              <a:t>sites – like Buckingham County, VA.  </a:t>
            </a:r>
            <a:r>
              <a:rPr lang="en-US" dirty="0">
                <a:solidFill>
                  <a:srgbClr val="595959"/>
                </a:solidFill>
              </a:rPr>
              <a:t>And of course, all of us are endangered by climate </a:t>
            </a:r>
            <a:r>
              <a:rPr lang="en-US" dirty="0" smtClean="0">
                <a:solidFill>
                  <a:srgbClr val="595959"/>
                </a:solidFill>
              </a:rPr>
              <a:t>change.</a:t>
            </a:r>
            <a:endParaRPr lang="en-US" dirty="0">
              <a:solidFill>
                <a:srgbClr val="595959"/>
              </a:solidFill>
            </a:endParaRPr>
          </a:p>
          <a:p>
            <a:pPr lvl="0" rtl="0">
              <a:lnSpc>
                <a:spcPct val="90000"/>
              </a:lnSpc>
              <a:spcBef>
                <a:spcPts val="1200"/>
              </a:spcBef>
              <a:buClr>
                <a:schemeClr val="dk1"/>
              </a:buClr>
              <a:buSzPct val="91666"/>
              <a:buFont typeface="Arial"/>
              <a:buNone/>
            </a:pPr>
            <a:endParaRPr lang="en-US" dirty="0" smtClean="0">
              <a:solidFill>
                <a:srgbClr val="595959"/>
              </a:solidFill>
            </a:endParaRPr>
          </a:p>
          <a:p>
            <a:pPr lvl="0" rtl="0">
              <a:lnSpc>
                <a:spcPct val="90000"/>
              </a:lnSpc>
              <a:spcBef>
                <a:spcPts val="1200"/>
              </a:spcBef>
              <a:buClr>
                <a:schemeClr val="dk1"/>
              </a:buClr>
              <a:buSzPct val="91666"/>
              <a:buFont typeface="Arial"/>
              <a:buNone/>
            </a:pPr>
            <a:r>
              <a:rPr lang="en-US" dirty="0" smtClean="0">
                <a:solidFill>
                  <a:srgbClr val="595959"/>
                </a:solidFill>
              </a:rPr>
              <a:t>Therefore</a:t>
            </a:r>
            <a:r>
              <a:rPr lang="en-US" dirty="0">
                <a:solidFill>
                  <a:srgbClr val="595959"/>
                </a:solidFill>
              </a:rPr>
              <a:t>, PSR recommends:  </a:t>
            </a:r>
          </a:p>
          <a:p>
            <a:pPr marL="685800" lvl="1" indent="-152400" rtl="0">
              <a:lnSpc>
                <a:spcPct val="90000"/>
              </a:lnSpc>
              <a:spcBef>
                <a:spcPts val="1200"/>
              </a:spcBef>
              <a:spcAft>
                <a:spcPts val="250"/>
              </a:spcAft>
              <a:buClr>
                <a:schemeClr val="accent1"/>
              </a:buClr>
              <a:buSzPct val="100000"/>
              <a:buFont typeface="Noto Sans Symbols"/>
              <a:buChar char="○"/>
            </a:pPr>
            <a:r>
              <a:rPr lang="en-US" dirty="0">
                <a:solidFill>
                  <a:srgbClr val="595959"/>
                </a:solidFill>
              </a:rPr>
              <a:t>Follow a precautionary approach.  </a:t>
            </a:r>
            <a:r>
              <a:rPr lang="en-US" dirty="0" smtClean="0">
                <a:solidFill>
                  <a:srgbClr val="595959"/>
                </a:solidFill>
              </a:rPr>
              <a:t>If you can’t prove that it’s safe, don’t find out by testing it on us.  //</a:t>
            </a:r>
          </a:p>
          <a:p>
            <a:pPr marL="685800" lvl="1" indent="-152400" rtl="0">
              <a:lnSpc>
                <a:spcPct val="90000"/>
              </a:lnSpc>
              <a:spcBef>
                <a:spcPts val="1200"/>
              </a:spcBef>
              <a:spcAft>
                <a:spcPts val="250"/>
              </a:spcAft>
              <a:buClr>
                <a:schemeClr val="accent1"/>
              </a:buClr>
              <a:buSzPct val="100000"/>
              <a:buFont typeface="Noto Sans Symbols"/>
              <a:buChar char="○"/>
            </a:pPr>
            <a:endParaRPr lang="en-US" dirty="0" smtClean="0">
              <a:solidFill>
                <a:srgbClr val="595959"/>
              </a:solidFill>
            </a:endParaRPr>
          </a:p>
          <a:p>
            <a:pPr marL="685800" lvl="1" indent="-152400" rtl="0">
              <a:lnSpc>
                <a:spcPct val="90000"/>
              </a:lnSpc>
              <a:spcBef>
                <a:spcPts val="1200"/>
              </a:spcBef>
              <a:spcAft>
                <a:spcPts val="250"/>
              </a:spcAft>
              <a:buClr>
                <a:schemeClr val="accent1"/>
              </a:buClr>
              <a:buSzPct val="100000"/>
              <a:buFont typeface="Noto Sans Symbols"/>
              <a:buChar char="○"/>
            </a:pPr>
            <a:r>
              <a:rPr lang="en-US" dirty="0" smtClean="0">
                <a:solidFill>
                  <a:srgbClr val="595959"/>
                </a:solidFill>
              </a:rPr>
              <a:t>Ban fracking</a:t>
            </a:r>
            <a:r>
              <a:rPr lang="en-US" dirty="0">
                <a:solidFill>
                  <a:srgbClr val="595959"/>
                </a:solidFill>
              </a:rPr>
              <a:t>.  </a:t>
            </a:r>
            <a:r>
              <a:rPr lang="en-US" dirty="0" smtClean="0">
                <a:solidFill>
                  <a:srgbClr val="595959"/>
                </a:solidFill>
              </a:rPr>
              <a:t>Don’t build more pipelines.</a:t>
            </a:r>
          </a:p>
          <a:p>
            <a:pPr marL="685800" lvl="1" indent="-152400" rtl="0">
              <a:lnSpc>
                <a:spcPct val="90000"/>
              </a:lnSpc>
              <a:spcBef>
                <a:spcPts val="1200"/>
              </a:spcBef>
              <a:spcAft>
                <a:spcPts val="250"/>
              </a:spcAft>
              <a:buClr>
                <a:schemeClr val="accent1"/>
              </a:buClr>
              <a:buSzPct val="100000"/>
              <a:buFont typeface="Noto Sans Symbols"/>
              <a:buChar char="○"/>
            </a:pPr>
            <a:endParaRPr lang="en-US" dirty="0">
              <a:solidFill>
                <a:srgbClr val="595959"/>
              </a:solidFill>
            </a:endParaRPr>
          </a:p>
          <a:p>
            <a:pPr marL="685800" lvl="1" indent="-190500" rtl="0">
              <a:lnSpc>
                <a:spcPct val="90000"/>
              </a:lnSpc>
              <a:spcBef>
                <a:spcPts val="1200"/>
              </a:spcBef>
              <a:spcAft>
                <a:spcPts val="250"/>
              </a:spcAft>
              <a:buClr>
                <a:srgbClr val="595959"/>
              </a:buClr>
              <a:buSzPct val="150000"/>
              <a:buFont typeface="Noto Sans Symbols"/>
              <a:buChar char="○"/>
            </a:pPr>
            <a:r>
              <a:rPr lang="en-US" dirty="0">
                <a:solidFill>
                  <a:srgbClr val="595959"/>
                </a:solidFill>
              </a:rPr>
              <a:t>Work for </a:t>
            </a:r>
            <a:r>
              <a:rPr lang="en-US" dirty="0" smtClean="0">
                <a:solidFill>
                  <a:srgbClr val="595959"/>
                </a:solidFill>
              </a:rPr>
              <a:t>clean, </a:t>
            </a:r>
            <a:r>
              <a:rPr lang="en-US" dirty="0">
                <a:solidFill>
                  <a:srgbClr val="595959"/>
                </a:solidFill>
              </a:rPr>
              <a:t>healthier </a:t>
            </a:r>
            <a:r>
              <a:rPr lang="en-US" dirty="0" smtClean="0">
                <a:solidFill>
                  <a:srgbClr val="595959"/>
                </a:solidFill>
              </a:rPr>
              <a:t>forms of energy</a:t>
            </a:r>
            <a:r>
              <a:rPr lang="en-US" baseline="0" dirty="0" smtClean="0">
                <a:solidFill>
                  <a:srgbClr val="595959"/>
                </a:solidFill>
              </a:rPr>
              <a:t> like solar energy and wind.  They are the path to a </a:t>
            </a:r>
            <a:r>
              <a:rPr lang="en-US" dirty="0" smtClean="0">
                <a:solidFill>
                  <a:srgbClr val="595959"/>
                </a:solidFill>
              </a:rPr>
              <a:t>livable </a:t>
            </a:r>
            <a:r>
              <a:rPr lang="en-US" dirty="0">
                <a:solidFill>
                  <a:srgbClr val="595959"/>
                </a:solidFill>
              </a:rPr>
              <a:t>future</a:t>
            </a:r>
            <a:r>
              <a:rPr lang="en-US" dirty="0" smtClean="0">
                <a:solidFill>
                  <a:srgbClr val="595959"/>
                </a:solidFill>
              </a:rPr>
              <a:t>.  Thank you.  </a:t>
            </a: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176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000" b="0" i="0" u="none" strike="noStrike" cap="none" dirty="0" smtClean="0">
                <a:solidFill>
                  <a:schemeClr val="dk1"/>
                </a:solidFill>
                <a:latin typeface="Calibri"/>
                <a:ea typeface="Calibri"/>
                <a:cs typeface="Calibri"/>
                <a:sym typeface="Calibri"/>
              </a:rPr>
              <a:t>Pipelines</a:t>
            </a:r>
            <a:r>
              <a:rPr lang="en-US" sz="1000" b="0" i="0" u="none" strike="noStrike" cap="none" baseline="0" dirty="0" smtClean="0">
                <a:solidFill>
                  <a:schemeClr val="dk1"/>
                </a:solidFill>
                <a:latin typeface="Calibri"/>
                <a:ea typeface="Calibri"/>
                <a:cs typeface="Calibri"/>
                <a:sym typeface="Calibri"/>
              </a:rPr>
              <a:t> carry natural gas or methane, but that’s not all.  They also carry other substances that you don’t want coming into your home, your kitchen, your furnace.  Among these are </a:t>
            </a:r>
            <a:r>
              <a:rPr lang="en-US" sz="1000" b="0" i="0" u="none" strike="noStrike" cap="none" dirty="0" smtClean="0">
                <a:solidFill>
                  <a:schemeClr val="dk1"/>
                </a:solidFill>
                <a:latin typeface="Calibri"/>
                <a:ea typeface="Calibri"/>
                <a:cs typeface="Calibri"/>
                <a:sym typeface="Calibri"/>
              </a:rPr>
              <a:t>VOCs</a:t>
            </a:r>
            <a:r>
              <a:rPr lang="en-US" sz="1000" b="0" i="0" u="none" strike="noStrike" cap="none" baseline="0" dirty="0" smtClean="0">
                <a:solidFill>
                  <a:schemeClr val="dk1"/>
                </a:solidFill>
                <a:latin typeface="Calibri"/>
                <a:ea typeface="Calibri"/>
                <a:cs typeface="Calibri"/>
                <a:sym typeface="Calibri"/>
              </a:rPr>
              <a:t> -- </a:t>
            </a:r>
            <a:r>
              <a:rPr lang="en-US" sz="1000" b="0" i="0" u="none" strike="noStrike" cap="none" dirty="0" smtClean="0">
                <a:solidFill>
                  <a:schemeClr val="dk1"/>
                </a:solidFill>
                <a:latin typeface="Calibri"/>
                <a:ea typeface="Calibri"/>
                <a:cs typeface="Calibri"/>
                <a:sym typeface="Calibri"/>
              </a:rPr>
              <a:t>volatile organic compounds -- </a:t>
            </a:r>
            <a:r>
              <a:rPr lang="en-US" sz="1000" b="0" i="0" u="none" strike="noStrike" cap="none" baseline="0" dirty="0" smtClean="0">
                <a:solidFill>
                  <a:schemeClr val="dk1"/>
                </a:solidFill>
                <a:latin typeface="Calibri"/>
                <a:ea typeface="Calibri"/>
                <a:cs typeface="Calibri"/>
                <a:sym typeface="Calibri"/>
              </a:rPr>
              <a:t>that are extremely dangerous air toxics. There’s a quartet of VOCs that are associated with natural gas and also with gasoline and other fossil fuels, and commonly occur together.  They occur together so much that they’re known by their initials:  BTEX.  B for B</a:t>
            </a:r>
            <a:r>
              <a:rPr lang="en-US" sz="1000" b="0" i="0" u="none" strike="noStrike" cap="none" dirty="0" smtClean="0">
                <a:solidFill>
                  <a:schemeClr val="dk1"/>
                </a:solidFill>
                <a:latin typeface="Calibri"/>
                <a:ea typeface="Calibri"/>
                <a:cs typeface="Calibri"/>
                <a:sym typeface="Calibri"/>
              </a:rPr>
              <a:t>enzene:  a known</a:t>
            </a:r>
            <a:r>
              <a:rPr lang="en-US" sz="1000" b="0" i="0" u="none" strike="noStrike" cap="none" baseline="0" dirty="0" smtClean="0">
                <a:solidFill>
                  <a:schemeClr val="dk1"/>
                </a:solidFill>
                <a:latin typeface="Calibri"/>
                <a:ea typeface="Calibri"/>
                <a:cs typeface="Calibri"/>
                <a:sym typeface="Calibri"/>
              </a:rPr>
              <a:t> carcinogen – it causes cancer, and there is no safe level of exposure.  T</a:t>
            </a:r>
            <a:r>
              <a:rPr lang="en-US" sz="1000" b="0" i="0" u="none" strike="noStrike" cap="none" dirty="0" smtClean="0">
                <a:solidFill>
                  <a:schemeClr val="dk1"/>
                </a:solidFill>
                <a:latin typeface="Calibri"/>
                <a:ea typeface="Calibri"/>
                <a:cs typeface="Calibri"/>
                <a:sym typeface="Calibri"/>
              </a:rPr>
              <a:t>oluene can cause birth defects.  E</a:t>
            </a:r>
            <a:r>
              <a:rPr lang="en-US" sz="1000" b="0" i="0" u="none" strike="noStrike" cap="none" baseline="0" dirty="0" smtClean="0">
                <a:solidFill>
                  <a:schemeClr val="dk1"/>
                </a:solidFill>
                <a:latin typeface="Calibri"/>
                <a:ea typeface="Calibri"/>
                <a:cs typeface="Calibri"/>
                <a:sym typeface="Calibri"/>
              </a:rPr>
              <a:t>thylbenzene, </a:t>
            </a:r>
            <a:r>
              <a:rPr lang="en-US" sz="1000" i="0" dirty="0" smtClean="0"/>
              <a:t>long-term exposure may result in blood disorders; and xylene, may affect the nervous system.  </a:t>
            </a:r>
          </a:p>
          <a:p>
            <a:pPr marL="0" marR="0" lvl="0" indent="0" algn="l" rtl="0">
              <a:lnSpc>
                <a:spcPct val="100000"/>
              </a:lnSpc>
              <a:spcBef>
                <a:spcPts val="0"/>
              </a:spcBef>
              <a:spcAft>
                <a:spcPts val="0"/>
              </a:spcAft>
              <a:buClr>
                <a:schemeClr val="dk1"/>
              </a:buClr>
              <a:buSzPct val="25000"/>
              <a:buFont typeface="Calibri"/>
              <a:buNone/>
            </a:pPr>
            <a:endParaRPr lang="en-US" sz="10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baseline="0" dirty="0" smtClean="0">
                <a:solidFill>
                  <a:schemeClr val="dk1"/>
                </a:solidFill>
                <a:latin typeface="Calibri"/>
                <a:ea typeface="Calibri"/>
                <a:cs typeface="Calibri"/>
                <a:sym typeface="Calibri"/>
              </a:rPr>
              <a:t>Compressor stations leak these dangerous gases into the atmosphere, potentially endangering people who live nearby.  </a:t>
            </a:r>
          </a:p>
          <a:p>
            <a:pPr marL="0" marR="0" lvl="0" indent="0" algn="l" rtl="0">
              <a:lnSpc>
                <a:spcPct val="100000"/>
              </a:lnSpc>
              <a:spcBef>
                <a:spcPts val="0"/>
              </a:spcBef>
              <a:spcAft>
                <a:spcPts val="0"/>
              </a:spcAft>
              <a:buClr>
                <a:schemeClr val="dk1"/>
              </a:buClr>
              <a:buSzPct val="25000"/>
              <a:buFont typeface="Calibri"/>
              <a:buNone/>
            </a:pPr>
            <a:endParaRPr lang="en-US" sz="10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baseline="0" dirty="0" smtClean="0">
                <a:solidFill>
                  <a:schemeClr val="dk1"/>
                </a:solidFill>
                <a:latin typeface="Calibri"/>
                <a:ea typeface="Calibri"/>
                <a:cs typeface="Calibri"/>
                <a:sym typeface="Calibri"/>
              </a:rPr>
              <a:t>VOCs besides being harmful in and of themselves, also combine with other air pollutants to form </a:t>
            </a:r>
            <a:r>
              <a:rPr lang="en-US" sz="1000" b="0" i="0" u="none" strike="noStrike" cap="none" dirty="0" smtClean="0">
                <a:solidFill>
                  <a:schemeClr val="dk1"/>
                </a:solidFill>
                <a:latin typeface="Calibri"/>
                <a:ea typeface="Calibri"/>
                <a:cs typeface="Calibri"/>
                <a:sym typeface="Calibri"/>
              </a:rPr>
              <a:t>ground-level ozone, or smog.  Smog is a widespread air pollutant that can damage lungs permanently; trigger asthma attacks; and aggravate other chronic lung diseases and pre-existing heart diseases.  It’s particularly dangerous to people with asthma, the elderly, and the young.   Raise your hand if you know anyone in any of those categories.</a:t>
            </a:r>
            <a:r>
              <a:rPr lang="en-US" sz="1000" b="0" i="0" u="none" strike="noStrike" cap="none" baseline="0" dirty="0" smtClean="0">
                <a:solidFill>
                  <a:schemeClr val="dk1"/>
                </a:solidFill>
                <a:latin typeface="Calibri"/>
                <a:ea typeface="Calibri"/>
                <a:cs typeface="Calibri"/>
                <a:sym typeface="Calibri"/>
              </a:rPr>
              <a:t>  </a:t>
            </a:r>
            <a:endParaRPr lang="en-US" sz="10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000" b="0" i="0" u="none" strike="noStrike" cap="none" dirty="0" smtClean="0">
                <a:solidFill>
                  <a:schemeClr val="dk1"/>
                </a:solidFill>
                <a:latin typeface="Calibri"/>
                <a:ea typeface="Calibri"/>
                <a:cs typeface="Calibri"/>
                <a:sym typeface="Calibri"/>
              </a:rPr>
              <a:t>TEDX</a:t>
            </a:r>
            <a:r>
              <a:rPr lang="en-US" sz="1000" b="0" i="0" u="none" strike="noStrike" cap="none" dirty="0">
                <a:solidFill>
                  <a:schemeClr val="dk1"/>
                </a:solidFill>
                <a:latin typeface="Calibri"/>
                <a:ea typeface="Calibri"/>
                <a:cs typeface="Calibri"/>
                <a:sym typeface="Calibri"/>
              </a:rPr>
              <a:t>: http://endocrinedisruption.org/chemicals-in-natural-gas-operations/chemicals </a:t>
            </a:r>
          </a:p>
          <a:p>
            <a:pPr marL="0" marR="0" lvl="0" indent="0" algn="l" rtl="0">
              <a:spcBef>
                <a:spcPts val="0"/>
              </a:spcBef>
              <a:buClr>
                <a:schemeClr val="dk1"/>
              </a:buClr>
              <a:buSzPct val="25000"/>
              <a:buFont typeface="Calibri"/>
              <a:buNone/>
            </a:pPr>
            <a:endParaRPr sz="10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188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400548"/>
            <a:ext cx="5486399" cy="466242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000" b="0" i="0" u="none" strike="noStrike" cap="none" dirty="0" smtClean="0">
                <a:solidFill>
                  <a:schemeClr val="dk1"/>
                </a:solidFill>
                <a:latin typeface="Calibri"/>
                <a:ea typeface="Calibri"/>
                <a:cs typeface="Calibri"/>
                <a:sym typeface="Calibri"/>
              </a:rPr>
              <a:t>Another</a:t>
            </a:r>
            <a:r>
              <a:rPr lang="en-US" sz="1000" b="0" i="0" u="none" strike="noStrike" cap="none" baseline="0" dirty="0" smtClean="0">
                <a:solidFill>
                  <a:schemeClr val="dk1"/>
                </a:solidFill>
                <a:latin typeface="Calibri"/>
                <a:ea typeface="Calibri"/>
                <a:cs typeface="Calibri"/>
                <a:sym typeface="Calibri"/>
              </a:rPr>
              <a:t> p</a:t>
            </a:r>
            <a:r>
              <a:rPr lang="en-US" sz="1000" b="0" i="0" u="none" strike="noStrike" cap="none" dirty="0" smtClean="0">
                <a:solidFill>
                  <a:schemeClr val="dk1"/>
                </a:solidFill>
                <a:latin typeface="Calibri"/>
                <a:ea typeface="Calibri"/>
                <a:cs typeface="Calibri"/>
                <a:sym typeface="Calibri"/>
              </a:rPr>
              <a:t>ollutant</a:t>
            </a:r>
            <a:r>
              <a:rPr lang="en-US" sz="1000" b="0" i="0" u="none" strike="noStrike" cap="none" baseline="0" dirty="0" smtClean="0">
                <a:solidFill>
                  <a:schemeClr val="dk1"/>
                </a:solidFill>
                <a:latin typeface="Calibri"/>
                <a:ea typeface="Calibri"/>
                <a:cs typeface="Calibri"/>
                <a:sym typeface="Calibri"/>
              </a:rPr>
              <a:t> associated with compressor stations is radon. </a:t>
            </a:r>
            <a:r>
              <a:rPr lang="en-US" sz="1000" b="0" i="0" u="none" strike="noStrike" cap="none" dirty="0" smtClean="0">
                <a:solidFill>
                  <a:schemeClr val="dk1"/>
                </a:solidFill>
                <a:latin typeface="Calibri"/>
                <a:ea typeface="Calibri"/>
                <a:cs typeface="Calibri"/>
                <a:sym typeface="Calibri"/>
              </a:rPr>
              <a:t>Radon</a:t>
            </a:r>
            <a:r>
              <a:rPr lang="en-US" sz="1000" b="0" i="0" u="none" strike="noStrike" cap="none" baseline="0" dirty="0" smtClean="0">
                <a:solidFill>
                  <a:schemeClr val="dk1"/>
                </a:solidFill>
                <a:latin typeface="Calibri"/>
                <a:ea typeface="Calibri"/>
                <a:cs typeface="Calibri"/>
                <a:sym typeface="Calibri"/>
              </a:rPr>
              <a:t> is a gas.  It occurs naturally in the ground in many parts of Virginia; it’s radioactive.  </a:t>
            </a:r>
            <a:r>
              <a:rPr lang="en-US" sz="1000" b="0" i="0" u="none" strike="noStrike" cap="none" dirty="0" smtClean="0">
                <a:solidFill>
                  <a:schemeClr val="dk1"/>
                </a:solidFill>
                <a:latin typeface="Calibri"/>
                <a:ea typeface="Calibri"/>
                <a:cs typeface="Calibri"/>
                <a:sym typeface="Calibri"/>
              </a:rPr>
              <a:t>That’s why you test your basement for it.  Radon is extremely dangerous:  It’s the leading cause of lung cancer among non-smokers and the second-leading cause among smokers. 21,000 lung cancer deaths per year on a nationwide basis are attributed to radon exposure, according to the EPA. </a:t>
            </a:r>
          </a:p>
          <a:p>
            <a:pPr marL="0" marR="0" lvl="0" indent="0" algn="l" rtl="0">
              <a:lnSpc>
                <a:spcPct val="100000"/>
              </a:lnSpc>
              <a:spcBef>
                <a:spcPts val="0"/>
              </a:spcBef>
              <a:spcAft>
                <a:spcPts val="0"/>
              </a:spcAft>
              <a:buClr>
                <a:schemeClr val="dk1"/>
              </a:buClr>
              <a:buSzPct val="25000"/>
              <a:buFont typeface="Calibri"/>
              <a:buNone/>
            </a:pPr>
            <a:endParaRPr lang="en-US" sz="10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dirty="0" smtClean="0">
                <a:solidFill>
                  <a:schemeClr val="dk1"/>
                </a:solidFill>
                <a:latin typeface="Calibri"/>
                <a:ea typeface="Calibri"/>
                <a:cs typeface="Calibri"/>
                <a:sym typeface="Calibri"/>
              </a:rPr>
              <a:t>The natural gas which </a:t>
            </a:r>
            <a:r>
              <a:rPr lang="en-US" sz="1000" b="0" i="0" u="none" strike="noStrike" cap="none" dirty="0">
                <a:solidFill>
                  <a:schemeClr val="dk1"/>
                </a:solidFill>
                <a:latin typeface="Calibri"/>
                <a:ea typeface="Calibri"/>
                <a:cs typeface="Calibri"/>
                <a:sym typeface="Calibri"/>
              </a:rPr>
              <a:t>flows through pipelines </a:t>
            </a:r>
            <a:r>
              <a:rPr lang="en-US" sz="1000" b="0" i="0" u="none" strike="noStrike" cap="none" dirty="0" smtClean="0">
                <a:solidFill>
                  <a:schemeClr val="dk1"/>
                </a:solidFill>
                <a:latin typeface="Calibri"/>
                <a:ea typeface="Calibri"/>
                <a:cs typeface="Calibri"/>
                <a:sym typeface="Calibri"/>
              </a:rPr>
              <a:t>here in Virginia is </a:t>
            </a:r>
            <a:r>
              <a:rPr lang="en-US" sz="1000" b="0" i="0" u="none" strike="noStrike" cap="none" dirty="0">
                <a:solidFill>
                  <a:schemeClr val="dk1"/>
                </a:solidFill>
                <a:latin typeface="Calibri"/>
                <a:ea typeface="Calibri"/>
                <a:cs typeface="Calibri"/>
                <a:sym typeface="Calibri"/>
              </a:rPr>
              <a:t>likely to carry </a:t>
            </a:r>
            <a:r>
              <a:rPr lang="en-US" sz="1000" b="0" i="0" u="none" strike="noStrike" cap="none" dirty="0" smtClean="0">
                <a:solidFill>
                  <a:schemeClr val="dk1"/>
                </a:solidFill>
                <a:latin typeface="Calibri"/>
                <a:ea typeface="Calibri"/>
                <a:cs typeface="Calibri"/>
                <a:sym typeface="Calibri"/>
              </a:rPr>
              <a:t>radon </a:t>
            </a:r>
            <a:r>
              <a:rPr lang="en-US" sz="1000" b="0" i="0" u="none" strike="noStrike" cap="none" dirty="0">
                <a:solidFill>
                  <a:schemeClr val="dk1"/>
                </a:solidFill>
                <a:latin typeface="Calibri"/>
                <a:ea typeface="Calibri"/>
                <a:cs typeface="Calibri"/>
                <a:sym typeface="Calibri"/>
              </a:rPr>
              <a:t>with it. </a:t>
            </a:r>
            <a:r>
              <a:rPr lang="en-US" sz="1000" b="0" i="0" u="none" strike="noStrike" cap="none" dirty="0" smtClean="0">
                <a:solidFill>
                  <a:schemeClr val="dk1"/>
                </a:solidFill>
                <a:latin typeface="Calibri"/>
                <a:ea typeface="Calibri"/>
                <a:cs typeface="Calibri"/>
                <a:sym typeface="Calibri"/>
              </a:rPr>
              <a:t>That’s because the </a:t>
            </a:r>
            <a:r>
              <a:rPr lang="en-US" sz="1000" b="0" i="0" u="none" strike="noStrike" cap="none" dirty="0">
                <a:solidFill>
                  <a:schemeClr val="dk1"/>
                </a:solidFill>
                <a:latin typeface="Calibri"/>
                <a:ea typeface="Calibri"/>
                <a:cs typeface="Calibri"/>
                <a:sym typeface="Calibri"/>
              </a:rPr>
              <a:t>Marcellus shale </a:t>
            </a:r>
            <a:r>
              <a:rPr lang="en-US" sz="1000" b="0" i="0" u="none" strike="noStrike" cap="none" dirty="0" smtClean="0">
                <a:solidFill>
                  <a:schemeClr val="dk1"/>
                </a:solidFill>
                <a:latin typeface="Calibri"/>
                <a:ea typeface="Calibri"/>
                <a:cs typeface="Calibri"/>
                <a:sym typeface="Calibri"/>
              </a:rPr>
              <a:t>where the gas comes from contains radon, and the</a:t>
            </a:r>
            <a:r>
              <a:rPr lang="en-US" sz="1000" b="0" i="0" u="none" strike="noStrike" cap="none" baseline="0" dirty="0" smtClean="0">
                <a:solidFill>
                  <a:schemeClr val="dk1"/>
                </a:solidFill>
                <a:latin typeface="Calibri"/>
                <a:ea typeface="Calibri"/>
                <a:cs typeface="Calibri"/>
                <a:sym typeface="Calibri"/>
              </a:rPr>
              <a:t> radon</a:t>
            </a:r>
            <a:r>
              <a:rPr lang="en-US" sz="1000" b="0" i="0" u="none" strike="noStrike" cap="none" dirty="0" smtClean="0">
                <a:solidFill>
                  <a:schemeClr val="dk1"/>
                </a:solidFill>
                <a:latin typeface="Calibri"/>
                <a:ea typeface="Calibri"/>
                <a:cs typeface="Calibri"/>
                <a:sym typeface="Calibri"/>
              </a:rPr>
              <a:t> comes up out of the wells with the methane. </a:t>
            </a: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dirty="0" smtClean="0">
                <a:solidFill>
                  <a:schemeClr val="dk1"/>
                </a:solidFill>
                <a:latin typeface="Calibri"/>
                <a:ea typeface="Calibri"/>
                <a:cs typeface="Calibri"/>
                <a:sym typeface="Calibri"/>
              </a:rPr>
              <a:t>Fortunately</a:t>
            </a:r>
            <a:r>
              <a:rPr lang="en-US" sz="1000" b="0" i="0" u="none" strike="noStrike" cap="none" baseline="0" dirty="0" smtClean="0">
                <a:solidFill>
                  <a:schemeClr val="dk1"/>
                </a:solidFill>
                <a:latin typeface="Calibri"/>
                <a:ea typeface="Calibri"/>
                <a:cs typeface="Calibri"/>
                <a:sym typeface="Calibri"/>
              </a:rPr>
              <a:t> radon gas decays or breaks down rapidly.  But </a:t>
            </a:r>
            <a:r>
              <a:rPr lang="en-US" sz="1000" b="0" i="0" u="none" strike="noStrike" cap="none" dirty="0" smtClean="0">
                <a:solidFill>
                  <a:schemeClr val="dk1"/>
                </a:solidFill>
                <a:latin typeface="Calibri"/>
                <a:ea typeface="Calibri"/>
                <a:cs typeface="Calibri"/>
                <a:sym typeface="Calibri"/>
              </a:rPr>
              <a:t>as it decays, it degenerates into other radioactive substances – radioactive forms of polonium and lead. The</a:t>
            </a:r>
            <a:r>
              <a:rPr lang="en-US" sz="1000" dirty="0" smtClean="0"/>
              <a:t>y</a:t>
            </a:r>
            <a:r>
              <a:rPr lang="en-US" sz="1000" b="0" i="0" u="none" strike="noStrike" cap="none" dirty="0" smtClean="0">
                <a:solidFill>
                  <a:schemeClr val="dk1"/>
                </a:solidFill>
                <a:latin typeface="Calibri"/>
                <a:ea typeface="Calibri"/>
                <a:cs typeface="Calibri"/>
                <a:sym typeface="Calibri"/>
              </a:rPr>
              <a:t> last much longer, with half-lives of 22 years and 138 days.  These radioactive</a:t>
            </a:r>
            <a:r>
              <a:rPr lang="en-US" sz="1000" b="0" i="0" u="none" strike="noStrike" cap="none" baseline="0" dirty="0" smtClean="0">
                <a:solidFill>
                  <a:schemeClr val="dk1"/>
                </a:solidFill>
                <a:latin typeface="Calibri"/>
                <a:ea typeface="Calibri"/>
                <a:cs typeface="Calibri"/>
                <a:sym typeface="Calibri"/>
              </a:rPr>
              <a:t> substances </a:t>
            </a:r>
            <a:r>
              <a:rPr lang="en-US" sz="1000" b="0" i="0" u="none" strike="noStrike" cap="none" dirty="0" smtClean="0">
                <a:solidFill>
                  <a:schemeClr val="dk1"/>
                </a:solidFill>
                <a:latin typeface="Calibri"/>
                <a:ea typeface="Calibri"/>
                <a:cs typeface="Calibri"/>
                <a:sym typeface="Calibri"/>
              </a:rPr>
              <a:t>accumulate along the interior of gas pipelines; they can also be found in the sludge that accumulates in tank bottoms, gas/oil separators, and other pieces of </a:t>
            </a:r>
            <a:r>
              <a:rPr lang="en-US" sz="1000" dirty="0" smtClean="0"/>
              <a:t>natural gas infrastructure. That also includes compressor stations.  </a:t>
            </a:r>
            <a:endParaRPr lang="en-US"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dirty="0" smtClean="0">
                <a:solidFill>
                  <a:schemeClr val="dk1"/>
                </a:solidFill>
                <a:latin typeface="Calibri"/>
                <a:ea typeface="Calibri"/>
                <a:cs typeface="Calibri"/>
                <a:sym typeface="Calibri"/>
              </a:rPr>
              <a:t>Source</a:t>
            </a:r>
            <a:r>
              <a:rPr lang="en-US" sz="1000"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dirty="0">
                <a:solidFill>
                  <a:schemeClr val="dk1"/>
                </a:solidFill>
                <a:latin typeface="Calibri"/>
                <a:ea typeface="Calibri"/>
                <a:cs typeface="Calibri"/>
                <a:sym typeface="Calibri"/>
              </a:rPr>
              <a:t>ATSDR- http://www.atsdr.cdc.gov/csem/csem.asp?csem=8&amp;po=5</a:t>
            </a: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dirty="0">
                <a:solidFill>
                  <a:schemeClr val="dk1"/>
                </a:solidFill>
                <a:latin typeface="Calibri"/>
                <a:ea typeface="Calibri"/>
                <a:cs typeface="Calibri"/>
                <a:sym typeface="Calibri"/>
              </a:rPr>
              <a:t>EPA- https://www.epa.gov/radon</a:t>
            </a:r>
          </a:p>
          <a:p>
            <a:pPr marL="0" marR="0" lvl="0" indent="0" algn="l" rtl="0">
              <a:spcBef>
                <a:spcPts val="0"/>
              </a:spcBef>
              <a:buClr>
                <a:schemeClr val="dk1"/>
              </a:buClr>
              <a:buSzPct val="25000"/>
              <a:buFont typeface="Calibri"/>
              <a:buNone/>
            </a:pPr>
            <a:endParaRPr sz="1000" b="0" i="0" u="none" strike="noStrike" cap="none" dirty="0">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738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400550"/>
            <a:ext cx="5486399" cy="4407783"/>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dirty="0" smtClean="0"/>
              <a:t>Another </a:t>
            </a:r>
            <a:r>
              <a:rPr lang="en-US" baseline="0" dirty="0" smtClean="0"/>
              <a:t>air pollutant associated with compressor stations </a:t>
            </a:r>
            <a:r>
              <a:rPr lang="en-US" dirty="0" smtClean="0"/>
              <a:t>is particulate matter.  Particulates </a:t>
            </a:r>
            <a:r>
              <a:rPr lang="en-US" dirty="0"/>
              <a:t>are tiny </a:t>
            </a:r>
            <a:r>
              <a:rPr lang="en-US" dirty="0" smtClean="0"/>
              <a:t>solid or liquid particles. They are classified not by what chemical  substance they are, but by their size.  The larger particles</a:t>
            </a:r>
            <a:r>
              <a:rPr lang="en-US" baseline="0" dirty="0" smtClean="0"/>
              <a:t> are</a:t>
            </a:r>
            <a:r>
              <a:rPr lang="en-US" dirty="0" smtClean="0"/>
              <a:t> known as PM10, b/c they are</a:t>
            </a:r>
            <a:r>
              <a:rPr lang="en-US" baseline="0" dirty="0" smtClean="0"/>
              <a:t> </a:t>
            </a:r>
            <a:r>
              <a:rPr lang="en-US" dirty="0" smtClean="0"/>
              <a:t>10 </a:t>
            </a:r>
            <a:r>
              <a:rPr lang="en-US" dirty="0" err="1" smtClean="0"/>
              <a:t>millimicrons</a:t>
            </a:r>
            <a:r>
              <a:rPr lang="en-US" dirty="0" smtClean="0"/>
              <a:t> across  They are </a:t>
            </a:r>
            <a:r>
              <a:rPr lang="en-US" dirty="0"/>
              <a:t>shown </a:t>
            </a:r>
            <a:r>
              <a:rPr lang="en-US" dirty="0" smtClean="0"/>
              <a:t>as the </a:t>
            </a:r>
            <a:r>
              <a:rPr lang="en-US" dirty="0"/>
              <a:t>blue </a:t>
            </a:r>
            <a:r>
              <a:rPr lang="en-US" dirty="0" smtClean="0"/>
              <a:t>beads in </a:t>
            </a:r>
            <a:r>
              <a:rPr lang="en-US" dirty="0"/>
              <a:t>the </a:t>
            </a:r>
            <a:r>
              <a:rPr lang="en-US" dirty="0" smtClean="0"/>
              <a:t>picture, where they’re compared to a </a:t>
            </a:r>
            <a:r>
              <a:rPr lang="en-US" dirty="0"/>
              <a:t>human hair.  </a:t>
            </a:r>
            <a:r>
              <a:rPr lang="en-US" dirty="0" smtClean="0"/>
              <a:t>Pretty small, huh?  Look closer:</a:t>
            </a:r>
            <a:r>
              <a:rPr lang="en-US" baseline="0" dirty="0" smtClean="0"/>
              <a:t>  on the blue dots are red dots.  They represent the </a:t>
            </a:r>
            <a:r>
              <a:rPr lang="en-US" dirty="0" smtClean="0"/>
              <a:t>smaller </a:t>
            </a:r>
            <a:r>
              <a:rPr lang="en-US" dirty="0"/>
              <a:t>PM2.5 particle (2.5 </a:t>
            </a:r>
            <a:r>
              <a:rPr lang="en-US" dirty="0" err="1"/>
              <a:t>millimicrons</a:t>
            </a:r>
            <a:r>
              <a:rPr lang="en-US" dirty="0" smtClean="0"/>
              <a:t>)</a:t>
            </a:r>
            <a:r>
              <a:rPr lang="en-US" baseline="0" dirty="0" smtClean="0"/>
              <a:t>.</a:t>
            </a:r>
            <a:r>
              <a:rPr lang="en-US" dirty="0" smtClean="0"/>
              <a:t>   They’re tiny – obviously not even visible to the human eye.</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These</a:t>
            </a:r>
            <a:r>
              <a:rPr lang="en-US" sz="1200" b="0" i="0" u="none" strike="noStrike" cap="none" baseline="0" dirty="0" smtClean="0">
                <a:solidFill>
                  <a:schemeClr val="dk1"/>
                </a:solidFill>
                <a:latin typeface="Calibri"/>
                <a:ea typeface="Calibri"/>
                <a:cs typeface="Calibri"/>
                <a:sym typeface="Calibri"/>
              </a:rPr>
              <a:t> p</a:t>
            </a:r>
            <a:r>
              <a:rPr lang="en-US" sz="1200" b="0" i="0" u="none" strike="noStrike" cap="none" dirty="0" smtClean="0">
                <a:solidFill>
                  <a:schemeClr val="dk1"/>
                </a:solidFill>
                <a:latin typeface="Calibri"/>
                <a:ea typeface="Calibri"/>
                <a:cs typeface="Calibri"/>
                <a:sym typeface="Calibri"/>
              </a:rPr>
              <a:t>articulates, like the VOCs, escape from compressor stations. They absorb airborne chemicals, then when we inhale</a:t>
            </a:r>
            <a:r>
              <a:rPr lang="en-US" sz="1200" b="0" i="0" u="none" strike="noStrike" cap="none" baseline="0" dirty="0" smtClean="0">
                <a:solidFill>
                  <a:schemeClr val="dk1"/>
                </a:solidFill>
                <a:latin typeface="Calibri"/>
                <a:ea typeface="Calibri"/>
                <a:cs typeface="Calibri"/>
                <a:sym typeface="Calibri"/>
              </a:rPr>
              <a:t> them</a:t>
            </a:r>
            <a:r>
              <a:rPr lang="en-US" sz="1200" b="0" i="0" u="none" strike="noStrike" cap="none" dirty="0" smtClean="0">
                <a:solidFill>
                  <a:schemeClr val="dk1"/>
                </a:solidFill>
                <a:latin typeface="Calibri"/>
                <a:ea typeface="Calibri"/>
                <a:cs typeface="Calibri"/>
                <a:sym typeface="Calibri"/>
              </a:rPr>
              <a:t>, carrying those chemicals </a:t>
            </a:r>
            <a:r>
              <a:rPr lang="en-US" dirty="0" smtClean="0"/>
              <a:t>into our bodies. Larger particles, like the PM</a:t>
            </a:r>
            <a:r>
              <a:rPr lang="en-US" baseline="0" dirty="0" smtClean="0"/>
              <a:t>10,</a:t>
            </a:r>
            <a:r>
              <a:rPr lang="en-US" dirty="0" smtClean="0"/>
              <a:t> are trapped in your nose and upper respiratory tract.  The smaller particles can penetrate deep into the lung and even cross into the blood stream</a:t>
            </a:r>
            <a:r>
              <a:rPr lang="en-US" baseline="0" dirty="0" smtClean="0"/>
              <a:t> and be carried throughout the body, exposing the whole body to multiple dangerous substances.  </a:t>
            </a:r>
            <a:endParaRPr lang="en-US" dirty="0" smtClean="0"/>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Inhaling PM2.5 </a:t>
            </a:r>
            <a:r>
              <a:rPr lang="en-US" sz="1200" b="0" i="0" u="none" strike="noStrike" cap="none" dirty="0">
                <a:solidFill>
                  <a:schemeClr val="dk1"/>
                </a:solidFill>
                <a:latin typeface="Calibri"/>
                <a:ea typeface="Calibri"/>
                <a:cs typeface="Calibri"/>
                <a:sym typeface="Calibri"/>
              </a:rPr>
              <a:t>can cause decreased lung function, </a:t>
            </a:r>
            <a:r>
              <a:rPr lang="en-US" sz="1200" b="0" i="0" u="none" strike="noStrike" cap="none" dirty="0" smtClean="0">
                <a:solidFill>
                  <a:schemeClr val="dk1"/>
                </a:solidFill>
                <a:latin typeface="Calibri"/>
                <a:ea typeface="Calibri"/>
                <a:cs typeface="Calibri"/>
                <a:sym typeface="Calibri"/>
              </a:rPr>
              <a:t>can aggravate </a:t>
            </a:r>
            <a:r>
              <a:rPr lang="en-US" sz="1200" b="0" i="0" u="none" strike="noStrike" cap="none" dirty="0">
                <a:solidFill>
                  <a:schemeClr val="dk1"/>
                </a:solidFill>
                <a:latin typeface="Calibri"/>
                <a:ea typeface="Calibri"/>
                <a:cs typeface="Calibri"/>
                <a:sym typeface="Calibri"/>
              </a:rPr>
              <a:t>asthma symptoms, cause nonfatal heart attacks and contribute to high blood pressure</a:t>
            </a:r>
            <a:r>
              <a:rPr lang="en-US" sz="1200" b="0" i="0" u="none" strike="noStrike" cap="none" dirty="0" smtClean="0">
                <a:solidFill>
                  <a:schemeClr val="dk1"/>
                </a:solidFill>
                <a:latin typeface="Calibri"/>
                <a:ea typeface="Calibri"/>
                <a:cs typeface="Calibri"/>
                <a:sym typeface="Calibri"/>
              </a:rPr>
              <a:t>.   Long-term, </a:t>
            </a:r>
            <a:r>
              <a:rPr lang="en-US" sz="1200" b="0" i="0" u="none" strike="noStrike" cap="none" dirty="0">
                <a:solidFill>
                  <a:schemeClr val="dk1"/>
                </a:solidFill>
                <a:latin typeface="Calibri"/>
                <a:ea typeface="Calibri"/>
                <a:cs typeface="Calibri"/>
                <a:sym typeface="Calibri"/>
              </a:rPr>
              <a:t>repeated exposures increases the risk of cardiovascular disease and death</a:t>
            </a:r>
            <a:r>
              <a:rPr lang="en-US" sz="1200" b="0" i="0" u="none" strike="noStrike" cap="none" dirty="0" smtClean="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Source: Lee B-J, Kim B, Lee K. Air Pollution Exposure and Cardiovascular Disease</a:t>
            </a:r>
            <a:r>
              <a:rPr lang="en-US" sz="1200" b="0" i="0" u="none" strike="noStrike" cap="none" dirty="0" smtClean="0">
                <a:solidFill>
                  <a:schemeClr val="dk1"/>
                </a:solidFill>
                <a:latin typeface="Calibri"/>
                <a:ea typeface="Calibri"/>
                <a:cs typeface="Calibri"/>
                <a:sym typeface="Calibri"/>
              </a:rPr>
              <a:t>.  </a:t>
            </a:r>
            <a:r>
              <a:rPr lang="en-US" sz="1200" b="0" i="1" u="none" strike="noStrike" cap="none" dirty="0" smtClean="0">
                <a:solidFill>
                  <a:schemeClr val="dk1"/>
                </a:solidFill>
                <a:latin typeface="Calibri"/>
                <a:ea typeface="Calibri"/>
                <a:cs typeface="Calibri"/>
                <a:sym typeface="Calibri"/>
              </a:rPr>
              <a:t>Toxicological </a:t>
            </a:r>
            <a:r>
              <a:rPr lang="en-US" sz="1200" b="0" i="1" u="none" strike="noStrike" cap="none" dirty="0">
                <a:solidFill>
                  <a:schemeClr val="dk1"/>
                </a:solidFill>
                <a:latin typeface="Calibri"/>
                <a:ea typeface="Calibri"/>
                <a:cs typeface="Calibri"/>
                <a:sym typeface="Calibri"/>
              </a:rPr>
              <a:t>Research</a:t>
            </a:r>
            <a:r>
              <a:rPr lang="en-US" sz="1200" b="0" i="0" u="none" strike="noStrike" cap="none" dirty="0">
                <a:solidFill>
                  <a:schemeClr val="dk1"/>
                </a:solidFill>
                <a:latin typeface="Calibri"/>
                <a:ea typeface="Calibri"/>
                <a:cs typeface="Calibri"/>
                <a:sym typeface="Calibri"/>
              </a:rPr>
              <a:t>. 2014;30(2):71-75. doi:10.5487/TR.2014.30.2.071. http://www.ncbi.nlm.nih.gov/pmc/articles/PMC4112067/  </a:t>
            </a:r>
          </a:p>
        </p:txBody>
      </p:sp>
      <p:sp>
        <p:nvSpPr>
          <p:cNvPr id="230" name="Shape 23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57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400548"/>
            <a:ext cx="5486399" cy="438463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b="0" i="0" u="none" strike="noStrike" cap="none" dirty="0">
                <a:solidFill>
                  <a:schemeClr val="dk1"/>
                </a:solidFill>
                <a:latin typeface="Calibri"/>
                <a:ea typeface="Calibri"/>
                <a:cs typeface="Calibri"/>
                <a:sym typeface="Calibri"/>
              </a:rPr>
              <a:t>Children and pregnant women are especially sensitive to </a:t>
            </a:r>
            <a:r>
              <a:rPr lang="en-US" b="0" i="0" u="none" strike="noStrike" cap="none" dirty="0" smtClean="0">
                <a:solidFill>
                  <a:schemeClr val="dk1"/>
                </a:solidFill>
                <a:latin typeface="Calibri"/>
                <a:ea typeface="Calibri"/>
                <a:cs typeface="Calibri"/>
                <a:sym typeface="Calibri"/>
              </a:rPr>
              <a:t>particulates. </a:t>
            </a:r>
            <a:endParaRPr lang="en-US"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dirty="0" smtClean="0"/>
              <a:t>Children </a:t>
            </a:r>
            <a:r>
              <a:rPr lang="en-US" dirty="0"/>
              <a:t>are especially vulnerable </a:t>
            </a:r>
            <a:r>
              <a:rPr lang="en-US" dirty="0" smtClean="0"/>
              <a:t>because </a:t>
            </a:r>
            <a:r>
              <a:rPr lang="en-US" dirty="0"/>
              <a:t>their lungs are developing and growing, they breathe at a </a:t>
            </a:r>
            <a:r>
              <a:rPr lang="en-US" dirty="0" smtClean="0"/>
              <a:t>faster </a:t>
            </a:r>
            <a:r>
              <a:rPr lang="en-US" dirty="0"/>
              <a:t>rate than adults, and many children spend more time playing outdoors.  A</a:t>
            </a:r>
            <a:r>
              <a:rPr lang="en-US" b="0" i="0" u="none" strike="noStrike" cap="none" dirty="0">
                <a:solidFill>
                  <a:schemeClr val="dk1"/>
                </a:solidFill>
                <a:latin typeface="Calibri"/>
                <a:ea typeface="Calibri"/>
                <a:cs typeface="Calibri"/>
                <a:sym typeface="Calibri"/>
              </a:rPr>
              <a:t>sthmatic</a:t>
            </a:r>
            <a:r>
              <a:rPr lang="en-US" dirty="0"/>
              <a:t> children are </a:t>
            </a:r>
            <a:r>
              <a:rPr lang="en-US" dirty="0" smtClean="0"/>
              <a:t>particularly vulnerable, and as you probably know,</a:t>
            </a:r>
            <a:r>
              <a:rPr lang="en-US" baseline="0" dirty="0" smtClean="0"/>
              <a:t> childhood asthma is at epidemic rates</a:t>
            </a:r>
            <a:r>
              <a:rPr lang="en-US" b="0" i="0" u="none" strike="noStrike" cap="none" dirty="0" smtClean="0">
                <a:solidFill>
                  <a:schemeClr val="dk1"/>
                </a:solidFill>
                <a:latin typeface="Calibri"/>
                <a:ea typeface="Calibri"/>
                <a:cs typeface="Calibri"/>
                <a:sym typeface="Calibri"/>
              </a:rPr>
              <a:t>. This should be a major cause of concern if</a:t>
            </a:r>
            <a:r>
              <a:rPr lang="en-US" b="0" i="0" u="none" strike="noStrike" cap="none" baseline="0" dirty="0" smtClean="0">
                <a:solidFill>
                  <a:schemeClr val="dk1"/>
                </a:solidFill>
                <a:latin typeface="Calibri"/>
                <a:ea typeface="Calibri"/>
                <a:cs typeface="Calibri"/>
                <a:sym typeface="Calibri"/>
              </a:rPr>
              <a:t> you live near a </a:t>
            </a:r>
            <a:r>
              <a:rPr lang="en-US" b="0" i="0" u="none" strike="noStrike" cap="none" dirty="0" smtClean="0">
                <a:solidFill>
                  <a:schemeClr val="dk1"/>
                </a:solidFill>
                <a:latin typeface="Calibri"/>
                <a:ea typeface="Calibri"/>
                <a:cs typeface="Calibri"/>
                <a:sym typeface="Calibri"/>
              </a:rPr>
              <a:t>compressor station.</a:t>
            </a:r>
            <a:endParaRPr lang="en-US"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US" b="0" i="0" u="none" strike="noStrike" cap="none" dirty="0" smtClean="0">
                <a:solidFill>
                  <a:schemeClr val="dk1"/>
                </a:solidFill>
                <a:latin typeface="Calibri"/>
                <a:ea typeface="Calibri"/>
                <a:cs typeface="Calibri"/>
                <a:sym typeface="Calibri"/>
              </a:rPr>
              <a:t>High levels of particulate pollution also cause health effects in pregnant women, where it is associated with low </a:t>
            </a:r>
            <a:r>
              <a:rPr lang="en-US" b="0" i="0" u="none" strike="noStrike" cap="none" dirty="0">
                <a:solidFill>
                  <a:schemeClr val="dk1"/>
                </a:solidFill>
                <a:latin typeface="Calibri"/>
                <a:ea typeface="Calibri"/>
                <a:cs typeface="Calibri"/>
                <a:sym typeface="Calibri"/>
              </a:rPr>
              <a:t>birth weight </a:t>
            </a:r>
            <a:r>
              <a:rPr lang="en-US" b="0" i="0" u="none" strike="noStrike" cap="none" dirty="0" smtClean="0">
                <a:solidFill>
                  <a:schemeClr val="dk1"/>
                </a:solidFill>
                <a:latin typeface="Calibri"/>
                <a:ea typeface="Calibri"/>
                <a:cs typeface="Calibri"/>
                <a:sym typeface="Calibri"/>
              </a:rPr>
              <a:t>and </a:t>
            </a:r>
            <a:r>
              <a:rPr lang="en-US" b="0" i="0" u="none" strike="noStrike" cap="none" dirty="0">
                <a:solidFill>
                  <a:schemeClr val="dk1"/>
                </a:solidFill>
                <a:latin typeface="Calibri"/>
                <a:ea typeface="Calibri"/>
                <a:cs typeface="Calibri"/>
                <a:sym typeface="Calibri"/>
              </a:rPr>
              <a:t>preterm births</a:t>
            </a:r>
            <a:r>
              <a:rPr lang="en-US" b="0" i="0" u="none" strike="noStrike" cap="none" dirty="0" smtClean="0">
                <a:solidFill>
                  <a:schemeClr val="dk1"/>
                </a:solidFill>
                <a:latin typeface="Calibri"/>
                <a:ea typeface="Calibri"/>
                <a:cs typeface="Calibri"/>
                <a:sym typeface="Calibri"/>
              </a:rPr>
              <a:t>.</a:t>
            </a:r>
            <a:r>
              <a:rPr lang="en-US" b="0" i="0" u="none" strike="noStrike" cap="none" baseline="0" dirty="0" smtClean="0">
                <a:solidFill>
                  <a:schemeClr val="dk1"/>
                </a:solidFill>
                <a:latin typeface="Calibri"/>
                <a:ea typeface="Calibri"/>
                <a:cs typeface="Calibri"/>
                <a:sym typeface="Calibri"/>
              </a:rPr>
              <a:t> Premature birth is the #1 cause of infant death in the U.S.  Let me say that again.  </a:t>
            </a:r>
            <a:endParaRPr lang="en-US"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0" i="0" u="none" strike="noStrike" cap="none" dirty="0">
                <a:solidFill>
                  <a:schemeClr val="dk1"/>
                </a:solidFill>
                <a:latin typeface="Calibri"/>
                <a:ea typeface="Calibri"/>
                <a:cs typeface="Calibri"/>
                <a:sym typeface="Calibri"/>
              </a:rPr>
              <a:t>Source: Southwest Environmental Health Project-summary of compressor stations: http://www.environmentalhealthproject.org/researchers/resources</a:t>
            </a:r>
          </a:p>
          <a:p>
            <a:pPr marL="0" marR="0" lvl="0" indent="0" algn="l" rtl="0">
              <a:spcBef>
                <a:spcPts val="0"/>
              </a:spcBef>
              <a:spcAft>
                <a:spcPts val="0"/>
              </a:spcAft>
              <a:buClr>
                <a:schemeClr val="dk1"/>
              </a:buClr>
              <a:buSzPct val="25000"/>
              <a:buFont typeface="Calibri"/>
              <a:buNone/>
            </a:pPr>
            <a:endParaRPr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794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dirty="0" smtClean="0"/>
              <a:t>Although we’re focusing on compressor stations, </a:t>
            </a:r>
            <a:r>
              <a:rPr lang="en-US" baseline="0" dirty="0" smtClean="0"/>
              <a:t>let’s remind ourselves that you don’t get compressor stations without pipelines, and you don’t get pipelines without fracking.  No fracking, no pipelines; no pipelines, no fracking. T</a:t>
            </a:r>
            <a:r>
              <a:rPr lang="en-US" dirty="0" smtClean="0"/>
              <a:t>his is what fracking looks like.  It is h</a:t>
            </a:r>
            <a:r>
              <a:rPr lang="en-US" sz="1200" b="0" i="0" u="none" strike="noStrike" cap="none" dirty="0" smtClean="0">
                <a:solidFill>
                  <a:schemeClr val="dk1"/>
                </a:solidFill>
                <a:latin typeface="Calibri"/>
                <a:ea typeface="Calibri"/>
                <a:cs typeface="Calibri"/>
                <a:sym typeface="Calibri"/>
              </a:rPr>
              <a:t>eavy </a:t>
            </a:r>
            <a:r>
              <a:rPr lang="en-US" sz="1200" b="0" i="0" u="none" strike="noStrike" cap="none" dirty="0">
                <a:solidFill>
                  <a:schemeClr val="dk1"/>
                </a:solidFill>
                <a:latin typeface="Calibri"/>
                <a:ea typeface="Calibri"/>
                <a:cs typeface="Calibri"/>
                <a:sym typeface="Calibri"/>
              </a:rPr>
              <a:t>industrial activity.  </a:t>
            </a:r>
            <a:r>
              <a:rPr lang="en-US" sz="1200" b="0" i="0" u="none" strike="noStrike" cap="none" dirty="0" smtClean="0">
                <a:solidFill>
                  <a:schemeClr val="dk1"/>
                </a:solidFill>
                <a:latin typeface="Calibri"/>
                <a:ea typeface="Calibri"/>
                <a:cs typeface="Calibri"/>
                <a:sym typeface="Calibri"/>
              </a:rPr>
              <a:t>It requires a lot of land clearing, heavy truck traffic, diesel engines, noise and pollution.  This is what’s happening</a:t>
            </a:r>
            <a:r>
              <a:rPr lang="en-US" sz="1200" b="0" i="0" u="none" strike="noStrike" cap="none" baseline="0" dirty="0" smtClean="0">
                <a:solidFill>
                  <a:schemeClr val="dk1"/>
                </a:solidFill>
                <a:latin typeface="Calibri"/>
                <a:ea typeface="Calibri"/>
                <a:cs typeface="Calibri"/>
                <a:sym typeface="Calibri"/>
              </a:rPr>
              <a:t> in </a:t>
            </a:r>
            <a:r>
              <a:rPr lang="en-US" dirty="0" smtClean="0"/>
              <a:t>your neighboring state of </a:t>
            </a:r>
            <a:r>
              <a:rPr lang="en-US" sz="1200" b="0" i="0" u="none" strike="noStrike" cap="none" baseline="0" dirty="0" smtClean="0">
                <a:solidFill>
                  <a:schemeClr val="dk1"/>
                </a:solidFill>
                <a:latin typeface="Calibri"/>
                <a:ea typeface="Calibri"/>
                <a:cs typeface="Calibri"/>
                <a:sym typeface="Calibri"/>
              </a:rPr>
              <a:t>West Virginia, as well as more than 30 other states across the country.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Top </a:t>
            </a:r>
            <a:r>
              <a:rPr lang="en-US" sz="1200" b="0" i="0" u="none" strike="noStrike" cap="none" dirty="0">
                <a:solidFill>
                  <a:schemeClr val="dk1"/>
                </a:solidFill>
                <a:latin typeface="Calibri"/>
                <a:ea typeface="Calibri"/>
                <a:cs typeface="Calibri"/>
                <a:sym typeface="Calibri"/>
              </a:rPr>
              <a:t>picture: A hydraulic fracturing operation at a Marcellus Shale well. Photo from Wikipedia and is licensed to reuse</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Bottom picture: Shale gas rig near Alvarado, Texas. Photo from is licensed to reuse</a:t>
            </a:r>
          </a:p>
        </p:txBody>
      </p:sp>
      <p:sp>
        <p:nvSpPr>
          <p:cNvPr id="112" name="Shape 11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970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Finally, let’s talk about the natural gas itself.  Natural gas itself</a:t>
            </a:r>
            <a:r>
              <a:rPr lang="en-US" sz="1200" b="0" i="0" u="none" strike="noStrike" cap="none" baseline="0" dirty="0" smtClean="0">
                <a:solidFill>
                  <a:schemeClr val="dk1"/>
                </a:solidFill>
                <a:latin typeface="Calibri"/>
                <a:ea typeface="Calibri"/>
                <a:cs typeface="Calibri"/>
                <a:sym typeface="Calibri"/>
              </a:rPr>
              <a:t> is primarily methane.  Methane is a “greenhouse gas,” one of those gases (like carbon dioxide) that, when they occur in the atmosphere, they trap the sun’s heat.  That in just a few words is what causes climate change.  It’s that straightforward. </a:t>
            </a:r>
            <a:r>
              <a:rPr lang="en-US" dirty="0" smtClean="0"/>
              <a:t>And climate change, as I’ll tell you in a moment, makes us sick.</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dirty="0" smtClean="0"/>
              <a:t>Methane, or natural gas, is a </a:t>
            </a:r>
            <a:r>
              <a:rPr lang="en-US" dirty="0"/>
              <a:t>highly potent greenhouse gas</a:t>
            </a:r>
            <a:r>
              <a:rPr lang="en-US" sz="1200" b="0" i="0" u="none" strike="noStrike" cap="none" dirty="0">
                <a:solidFill>
                  <a:schemeClr val="dk1"/>
                </a:solidFill>
                <a:latin typeface="Calibri"/>
                <a:ea typeface="Calibri"/>
                <a:cs typeface="Calibri"/>
                <a:sym typeface="Calibri"/>
              </a:rPr>
              <a:t>:  </a:t>
            </a:r>
            <a:r>
              <a:rPr lang="en-US" sz="1200" b="1" i="0" u="none" strike="noStrike" cap="none" dirty="0">
                <a:solidFill>
                  <a:schemeClr val="dk1"/>
                </a:solidFill>
                <a:latin typeface="Calibri"/>
                <a:ea typeface="Calibri"/>
                <a:cs typeface="Calibri"/>
                <a:sym typeface="Calibri"/>
              </a:rPr>
              <a:t>86 times more </a:t>
            </a:r>
            <a:r>
              <a:rPr lang="en-US" sz="1200" b="1" i="0" u="none" strike="noStrike" cap="none" dirty="0" smtClean="0">
                <a:solidFill>
                  <a:schemeClr val="dk1"/>
                </a:solidFill>
                <a:latin typeface="Calibri"/>
                <a:ea typeface="Calibri"/>
                <a:cs typeface="Calibri"/>
                <a:sym typeface="Calibri"/>
              </a:rPr>
              <a:t>powerful </a:t>
            </a:r>
            <a:r>
              <a:rPr lang="en-US" sz="1200" b="0" i="0" u="none" strike="noStrike" cap="none" dirty="0" smtClean="0">
                <a:solidFill>
                  <a:schemeClr val="dk1"/>
                </a:solidFill>
                <a:latin typeface="Calibri"/>
                <a:ea typeface="Calibri"/>
                <a:cs typeface="Calibri"/>
                <a:sym typeface="Calibri"/>
              </a:rPr>
              <a:t>at trapping heat in the atmosphere than CO2 , over its first 20 years in the atmosphere.</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This makes </a:t>
            </a:r>
            <a:r>
              <a:rPr lang="en-US" sz="1200" b="0" i="0" u="none" strike="noStrike" cap="none" dirty="0">
                <a:solidFill>
                  <a:schemeClr val="dk1"/>
                </a:solidFill>
                <a:latin typeface="Calibri"/>
                <a:ea typeface="Calibri"/>
                <a:cs typeface="Calibri"/>
                <a:sym typeface="Calibri"/>
              </a:rPr>
              <a:t>it hard to keep world temperatures </a:t>
            </a:r>
            <a:r>
              <a:rPr lang="en-US" sz="1200" b="0" i="0" u="none" strike="noStrike" cap="none" dirty="0" smtClean="0">
                <a:solidFill>
                  <a:schemeClr val="dk1"/>
                </a:solidFill>
                <a:latin typeface="Calibri"/>
                <a:ea typeface="Calibri"/>
                <a:cs typeface="Calibri"/>
                <a:sym typeface="Calibri"/>
              </a:rPr>
              <a:t>livable.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dirty="0"/>
              <a:t>And </a:t>
            </a:r>
            <a:r>
              <a:rPr lang="en-US" dirty="0" smtClean="0"/>
              <a:t>here’s the problem:  Methane </a:t>
            </a:r>
            <a:r>
              <a:rPr lang="en-US" dirty="0"/>
              <a:t>leaks </a:t>
            </a:r>
            <a:r>
              <a:rPr lang="en-US" i="1" dirty="0"/>
              <a:t>throughout </a:t>
            </a:r>
            <a:r>
              <a:rPr lang="en-US" i="1" dirty="0" smtClean="0"/>
              <a:t> </a:t>
            </a:r>
            <a:r>
              <a:rPr lang="en-US" i="0" dirty="0" smtClean="0"/>
              <a:t>fracked-</a:t>
            </a:r>
            <a:r>
              <a:rPr lang="en-US" dirty="0" smtClean="0"/>
              <a:t>gas </a:t>
            </a:r>
            <a:r>
              <a:rPr lang="en-US" dirty="0"/>
              <a:t>operations:  </a:t>
            </a:r>
            <a:r>
              <a:rPr lang="en-US" dirty="0" smtClean="0"/>
              <a:t>at the fracking wells, from compressor stations</a:t>
            </a:r>
            <a:r>
              <a:rPr lang="en-US" baseline="0" dirty="0" smtClean="0"/>
              <a:t> and </a:t>
            </a:r>
            <a:r>
              <a:rPr lang="en-US" sz="1200" b="0" i="0" u="none" strike="noStrike" cap="none" dirty="0" smtClean="0">
                <a:solidFill>
                  <a:schemeClr val="dk1"/>
                </a:solidFill>
                <a:latin typeface="Calibri"/>
                <a:ea typeface="Calibri"/>
                <a:cs typeface="Calibri"/>
                <a:sym typeface="Calibri"/>
              </a:rPr>
              <a:t>pipelines, and even from </a:t>
            </a:r>
            <a:r>
              <a:rPr lang="en-US" sz="1200" b="0" i="0" u="none" strike="noStrike" cap="none" dirty="0">
                <a:solidFill>
                  <a:schemeClr val="dk1"/>
                </a:solidFill>
                <a:latin typeface="Calibri"/>
                <a:ea typeface="Calibri"/>
                <a:cs typeface="Calibri"/>
                <a:sym typeface="Calibri"/>
              </a:rPr>
              <a:t>the pi</a:t>
            </a:r>
            <a:r>
              <a:rPr lang="en-US" dirty="0"/>
              <a:t>pes that distribute it to our homes for heating and cooking.  All of these leaks </a:t>
            </a:r>
            <a:r>
              <a:rPr lang="en-US" sz="1200" b="0" i="0" u="none" strike="noStrike" cap="none" dirty="0">
                <a:solidFill>
                  <a:schemeClr val="dk1"/>
                </a:solidFill>
                <a:latin typeface="Calibri"/>
                <a:ea typeface="Calibri"/>
                <a:cs typeface="Calibri"/>
                <a:sym typeface="Calibri"/>
              </a:rPr>
              <a:t>contribute to climate change––at exactly the time we need to slash greenhouse gas emissions if we are to avoid climate catastrophe.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IPCC </a:t>
            </a:r>
            <a:r>
              <a:rPr lang="en-US" sz="1200" b="0" i="0" u="none" strike="noStrike" cap="none" dirty="0" smtClean="0">
                <a:solidFill>
                  <a:schemeClr val="dk1"/>
                </a:solidFill>
                <a:latin typeface="Calibri"/>
                <a:ea typeface="Calibri"/>
                <a:cs typeface="Calibri"/>
                <a:sym typeface="Calibri"/>
              </a:rPr>
              <a:t>for 86X more potent:   http</a:t>
            </a:r>
            <a:r>
              <a:rPr lang="en-US" sz="1200" b="0" i="0" u="none" strike="noStrike" cap="none" dirty="0">
                <a:solidFill>
                  <a:schemeClr val="dk1"/>
                </a:solidFill>
                <a:latin typeface="Calibri"/>
                <a:ea typeface="Calibri"/>
                <a:cs typeface="Calibri"/>
                <a:sym typeface="Calibri"/>
              </a:rPr>
              <a:t>://www.ipcc.ch/report/ar5/index.shtml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56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On behalf of</a:t>
            </a:r>
            <a:r>
              <a:rPr lang="en-US" baseline="0" dirty="0" smtClean="0"/>
              <a:t> Physicians for Social Responsibility, let me remind us all how c</a:t>
            </a:r>
            <a:r>
              <a:rPr lang="en-US" dirty="0" smtClean="0"/>
              <a:t>limate change</a:t>
            </a:r>
            <a:r>
              <a:rPr lang="en-US" baseline="0" dirty="0" smtClean="0"/>
              <a:t> is affecting Americans, here and now.  </a:t>
            </a:r>
            <a:r>
              <a:rPr lang="en-US" dirty="0" smtClean="0"/>
              <a:t>Here’s what climate change </a:t>
            </a:r>
            <a:r>
              <a:rPr lang="en-US" baseline="0" dirty="0" smtClean="0"/>
              <a:t>looked like in Houston, Texas.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186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And in </a:t>
            </a:r>
            <a:r>
              <a:rPr lang="en-US" baseline="0" dirty="0" smtClean="0"/>
              <a:t>California.</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78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52917" y="1123837"/>
            <a:ext cx="2947480" cy="460118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 name="Shape 19"/>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685800" y="2057399"/>
            <a:ext cx="4953000" cy="2819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 name="Shape 84"/>
          <p:cNvSpPr txBox="1">
            <a:spLocks noGrp="1"/>
          </p:cNvSpPr>
          <p:nvPr>
            <p:ph type="body" idx="1"/>
          </p:nvPr>
        </p:nvSpPr>
        <p:spPr>
          <a:xfrm rot="5400000">
            <a:off x="4965190" y="-228600"/>
            <a:ext cx="5120638" cy="7315200"/>
          </a:xfrm>
          <a:prstGeom prst="rect">
            <a:avLst/>
          </a:prstGeom>
          <a:noFill/>
          <a:ln>
            <a:noFill/>
          </a:ln>
        </p:spPr>
        <p:txBody>
          <a:bodyPr lIns="91425" tIns="91425" rIns="91425" bIns="91425" anchor="t"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256032" y="1143000"/>
            <a:ext cx="2834640" cy="237743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FFFFFF"/>
              </a:buClr>
              <a:buFont typeface="Calibri"/>
              <a:buNone/>
              <a:defRPr sz="32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3867912" y="868679"/>
            <a:ext cx="7315200" cy="5120638"/>
          </a:xfrm>
          <a:prstGeom prst="rect">
            <a:avLst/>
          </a:prstGeom>
          <a:noFill/>
          <a:ln>
            <a:noFill/>
          </a:ln>
        </p:spPr>
        <p:txBody>
          <a:bodyPr lIns="91425" tIns="91425" rIns="91425" bIns="91425" anchor="ctr"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25" name="Shape 25"/>
          <p:cNvSpPr txBox="1">
            <a:spLocks noGrp="1"/>
          </p:cNvSpPr>
          <p:nvPr>
            <p:ph type="body" idx="2"/>
          </p:nvPr>
        </p:nvSpPr>
        <p:spPr>
          <a:xfrm>
            <a:off x="256032" y="3494176"/>
            <a:ext cx="2834640" cy="2321989"/>
          </a:xfrm>
          <a:prstGeom prst="rect">
            <a:avLst/>
          </a:prstGeom>
          <a:noFill/>
          <a:ln>
            <a:noFill/>
          </a:ln>
        </p:spPr>
        <p:txBody>
          <a:bodyPr lIns="91425" tIns="91425" rIns="91425" bIns="91425" anchor="t" anchorCtr="0"/>
          <a:lstStyle>
            <a:lvl1pPr marL="0" marR="0" lvl="0" indent="0" algn="l" rtl="0">
              <a:lnSpc>
                <a:spcPct val="100000"/>
              </a:lnSpc>
              <a:spcBef>
                <a:spcPts val="1200"/>
              </a:spcBef>
              <a:spcAft>
                <a:spcPts val="0"/>
              </a:spcAft>
              <a:buClr>
                <a:schemeClr val="accent1"/>
              </a:buClr>
              <a:buFont typeface="Noto Sans Symbols"/>
              <a:buNone/>
              <a:defRPr sz="14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50"/>
              </a:spcBef>
              <a:spcAft>
                <a:spcPts val="250"/>
              </a:spcAft>
              <a:buClr>
                <a:schemeClr val="accent1"/>
              </a:buClr>
              <a:buFont typeface="Noto Sans Symbols"/>
              <a:buNone/>
              <a:defRPr sz="1200" b="0" i="0" u="none" strike="noStrike" cap="none">
                <a:solidFill>
                  <a:srgbClr val="595959"/>
                </a:solidFill>
                <a:latin typeface="Calibri"/>
                <a:ea typeface="Calibri"/>
                <a:cs typeface="Calibri"/>
                <a:sym typeface="Calibri"/>
              </a:defRPr>
            </a:lvl2pPr>
            <a:lvl3pPr marL="914400" marR="0" lvl="2" indent="0" algn="l" rtl="0">
              <a:lnSpc>
                <a:spcPct val="90000"/>
              </a:lnSpc>
              <a:spcBef>
                <a:spcPts val="250"/>
              </a:spcBef>
              <a:spcAft>
                <a:spcPts val="250"/>
              </a:spcAft>
              <a:buClr>
                <a:schemeClr val="accent1"/>
              </a:buClr>
              <a:buFont typeface="Noto Sans Symbols"/>
              <a:buNone/>
              <a:defRPr sz="1000" b="0" i="0" u="none" strike="noStrike" cap="none">
                <a:solidFill>
                  <a:srgbClr val="595959"/>
                </a:solidFill>
                <a:latin typeface="Calibri"/>
                <a:ea typeface="Calibri"/>
                <a:cs typeface="Calibri"/>
                <a:sym typeface="Calibri"/>
              </a:defRPr>
            </a:lvl3pPr>
            <a:lvl4pPr marL="1371600" marR="0" lvl="3"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4pPr>
            <a:lvl5pPr marL="1828800" marR="0" lvl="4"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5pPr>
            <a:lvl6pPr marL="2286000" marR="0" lvl="5"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6pPr>
            <a:lvl7pPr marL="2743200" marR="0" lvl="6"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7pPr>
            <a:lvl8pPr marL="3200400" marR="0" lvl="7"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8pPr>
            <a:lvl9pPr marL="3657600" marR="0" lvl="8"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917" y="1123837"/>
            <a:ext cx="2947480" cy="460118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1" name="Shape 31"/>
          <p:cNvSpPr txBox="1">
            <a:spLocks noGrp="1"/>
          </p:cNvSpPr>
          <p:nvPr>
            <p:ph type="body" idx="1"/>
          </p:nvPr>
        </p:nvSpPr>
        <p:spPr>
          <a:xfrm>
            <a:off x="3869267" y="864108"/>
            <a:ext cx="7315200" cy="5120638"/>
          </a:xfrm>
          <a:prstGeom prst="rect">
            <a:avLst/>
          </a:prstGeom>
          <a:noFill/>
          <a:ln>
            <a:noFill/>
          </a:ln>
        </p:spPr>
        <p:txBody>
          <a:bodyPr lIns="91425" tIns="91425" rIns="91425" bIns="91425" anchor="ctr"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56032" y="1143000"/>
            <a:ext cx="2834640" cy="237743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FFFFFF"/>
              </a:buClr>
              <a:buFont typeface="Calibri"/>
              <a:buNone/>
              <a:defRPr sz="32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1" name="Shape 41"/>
          <p:cNvSpPr>
            <a:spLocks noGrp="1"/>
          </p:cNvSpPr>
          <p:nvPr>
            <p:ph type="pic" idx="2"/>
          </p:nvPr>
        </p:nvSpPr>
        <p:spPr>
          <a:xfrm>
            <a:off x="3570644" y="767418"/>
            <a:ext cx="8115230" cy="5330950"/>
          </a:xfrm>
          <a:prstGeom prst="rect">
            <a:avLst/>
          </a:prstGeom>
          <a:solidFill>
            <a:srgbClr val="BFBFBF"/>
          </a:solidFill>
          <a:ln>
            <a:noFill/>
          </a:ln>
        </p:spPr>
        <p:txBody>
          <a:bodyPr lIns="91425" tIns="91425" rIns="91425" bIns="91425" anchor="t" anchorCtr="0"/>
          <a:lstStyle>
            <a:lvl1pPr marL="0" marR="0" lvl="0" indent="0" algn="l" rtl="0">
              <a:lnSpc>
                <a:spcPct val="90000"/>
              </a:lnSpc>
              <a:spcBef>
                <a:spcPts val="1200"/>
              </a:spcBef>
              <a:spcAft>
                <a:spcPts val="0"/>
              </a:spcAft>
              <a:buClr>
                <a:schemeClr val="accent1"/>
              </a:buClr>
              <a:buFont typeface="Noto Sans Symbols"/>
              <a:buNone/>
              <a:defRPr sz="3200" b="0" i="0" u="none" strike="noStrike" cap="none">
                <a:solidFill>
                  <a:srgbClr val="595959"/>
                </a:solidFill>
                <a:latin typeface="Calibri"/>
                <a:ea typeface="Calibri"/>
                <a:cs typeface="Calibri"/>
                <a:sym typeface="Calibri"/>
              </a:defRPr>
            </a:lvl1pPr>
            <a:lvl2pPr marL="457200" marR="0" lvl="1" indent="0" algn="l" rtl="0">
              <a:lnSpc>
                <a:spcPct val="90000"/>
              </a:lnSpc>
              <a:spcBef>
                <a:spcPts val="250"/>
              </a:spcBef>
              <a:spcAft>
                <a:spcPts val="250"/>
              </a:spcAft>
              <a:buClr>
                <a:schemeClr val="accent1"/>
              </a:buClr>
              <a:buFont typeface="Noto Sans Symbols"/>
              <a:buNone/>
              <a:defRPr sz="2800" b="0" i="0" u="none" strike="noStrike" cap="none">
                <a:solidFill>
                  <a:srgbClr val="595959"/>
                </a:solidFill>
                <a:latin typeface="Calibri"/>
                <a:ea typeface="Calibri"/>
                <a:cs typeface="Calibri"/>
                <a:sym typeface="Calibri"/>
              </a:defRPr>
            </a:lvl2pPr>
            <a:lvl3pPr marL="914400" marR="0" lvl="2" indent="0" algn="l" rtl="0">
              <a:lnSpc>
                <a:spcPct val="90000"/>
              </a:lnSpc>
              <a:spcBef>
                <a:spcPts val="250"/>
              </a:spcBef>
              <a:spcAft>
                <a:spcPts val="250"/>
              </a:spcAft>
              <a:buClr>
                <a:schemeClr val="accent1"/>
              </a:buClr>
              <a:buFont typeface="Noto Sans Symbols"/>
              <a:buNone/>
              <a:defRPr sz="2400" b="0" i="0" u="none" strike="noStrike" cap="none">
                <a:solidFill>
                  <a:srgbClr val="595959"/>
                </a:solidFill>
                <a:latin typeface="Calibri"/>
                <a:ea typeface="Calibri"/>
                <a:cs typeface="Calibri"/>
                <a:sym typeface="Calibri"/>
              </a:defRPr>
            </a:lvl3pPr>
            <a:lvl4pPr marL="1371600" marR="0" lvl="3"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4pPr>
            <a:lvl5pPr marL="1828800" marR="0" lvl="4"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5pPr>
            <a:lvl6pPr marL="2286000" marR="0" lvl="5"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6pPr>
            <a:lvl7pPr marL="2743200" marR="0" lvl="6"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7pPr>
            <a:lvl8pPr marL="3200400" marR="0" lvl="7"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8pPr>
            <a:lvl9pPr marL="3657600" marR="0" lvl="8"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56032" y="3493007"/>
            <a:ext cx="2834640" cy="2322575"/>
          </a:xfrm>
          <a:prstGeom prst="rect">
            <a:avLst/>
          </a:prstGeom>
          <a:noFill/>
          <a:ln>
            <a:noFill/>
          </a:ln>
        </p:spPr>
        <p:txBody>
          <a:bodyPr lIns="91425" tIns="91425" rIns="91425" bIns="91425" anchor="t" anchorCtr="0"/>
          <a:lstStyle>
            <a:lvl1pPr marL="0" marR="0" lvl="0" indent="0" algn="l" rtl="0">
              <a:lnSpc>
                <a:spcPct val="100000"/>
              </a:lnSpc>
              <a:spcBef>
                <a:spcPts val="1200"/>
              </a:spcBef>
              <a:spcAft>
                <a:spcPts val="0"/>
              </a:spcAft>
              <a:buClr>
                <a:schemeClr val="accent1"/>
              </a:buClr>
              <a:buFont typeface="Noto Sans Symbols"/>
              <a:buNone/>
              <a:defRPr sz="14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50"/>
              </a:spcBef>
              <a:spcAft>
                <a:spcPts val="250"/>
              </a:spcAft>
              <a:buClr>
                <a:schemeClr val="accent1"/>
              </a:buClr>
              <a:buFont typeface="Noto Sans Symbols"/>
              <a:buNone/>
              <a:defRPr sz="1200" b="0" i="0" u="none" strike="noStrike" cap="none">
                <a:solidFill>
                  <a:srgbClr val="595959"/>
                </a:solidFill>
                <a:latin typeface="Calibri"/>
                <a:ea typeface="Calibri"/>
                <a:cs typeface="Calibri"/>
                <a:sym typeface="Calibri"/>
              </a:defRPr>
            </a:lvl2pPr>
            <a:lvl3pPr marL="914400" marR="0" lvl="2" indent="0" algn="l" rtl="0">
              <a:lnSpc>
                <a:spcPct val="90000"/>
              </a:lnSpc>
              <a:spcBef>
                <a:spcPts val="250"/>
              </a:spcBef>
              <a:spcAft>
                <a:spcPts val="250"/>
              </a:spcAft>
              <a:buClr>
                <a:schemeClr val="accent1"/>
              </a:buClr>
              <a:buFont typeface="Noto Sans Symbols"/>
              <a:buNone/>
              <a:defRPr sz="1000" b="0" i="0" u="none" strike="noStrike" cap="none">
                <a:solidFill>
                  <a:srgbClr val="595959"/>
                </a:solidFill>
                <a:latin typeface="Calibri"/>
                <a:ea typeface="Calibri"/>
                <a:cs typeface="Calibri"/>
                <a:sym typeface="Calibri"/>
              </a:defRPr>
            </a:lvl3pPr>
            <a:lvl4pPr marL="1371600" marR="0" lvl="3"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4pPr>
            <a:lvl5pPr marL="1828800" marR="0" lvl="4"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5pPr>
            <a:lvl6pPr marL="2286000" marR="0" lvl="5"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6pPr>
            <a:lvl7pPr marL="2743200" marR="0" lvl="6"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7pPr>
            <a:lvl8pPr marL="3200400" marR="0" lvl="7"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8pPr>
            <a:lvl9pPr marL="3657600" marR="0" lvl="8"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499101"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52917" y="1123837"/>
            <a:ext cx="2947480" cy="460118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3867912" y="868679"/>
            <a:ext cx="3474719" cy="5120638"/>
          </a:xfrm>
          <a:prstGeom prst="rect">
            <a:avLst/>
          </a:prstGeom>
          <a:noFill/>
          <a:ln>
            <a:noFill/>
          </a:ln>
        </p:spPr>
        <p:txBody>
          <a:bodyPr lIns="91425" tIns="91425" rIns="91425" bIns="91425" anchor="ctr"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7818120" y="868679"/>
            <a:ext cx="3474719" cy="5120638"/>
          </a:xfrm>
          <a:prstGeom prst="rect">
            <a:avLst/>
          </a:prstGeom>
          <a:noFill/>
          <a:ln>
            <a:noFill/>
          </a:ln>
        </p:spPr>
        <p:txBody>
          <a:bodyPr lIns="91425" tIns="91425" rIns="91425" bIns="91425" anchor="ctr"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52917" y="1123837"/>
            <a:ext cx="2947480" cy="460118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body" idx="1"/>
          </p:nvPr>
        </p:nvSpPr>
        <p:spPr>
          <a:xfrm>
            <a:off x="3867912" y="1023586"/>
            <a:ext cx="3474719" cy="80771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accent1"/>
              </a:buClr>
              <a:buFont typeface="Noto Sans Symbols"/>
              <a:buNone/>
              <a:defRPr sz="2000" b="1" i="0" u="none" strike="noStrike" cap="none">
                <a:solidFill>
                  <a:srgbClr val="595959"/>
                </a:solidFill>
                <a:latin typeface="Calibri"/>
                <a:ea typeface="Calibri"/>
                <a:cs typeface="Calibri"/>
                <a:sym typeface="Calibri"/>
              </a:defRPr>
            </a:lvl1pPr>
            <a:lvl2pPr marL="457200" marR="0" lvl="1" indent="0" algn="l" rtl="0">
              <a:lnSpc>
                <a:spcPct val="90000"/>
              </a:lnSpc>
              <a:spcBef>
                <a:spcPts val="250"/>
              </a:spcBef>
              <a:spcAft>
                <a:spcPts val="250"/>
              </a:spcAft>
              <a:buClr>
                <a:schemeClr val="accent1"/>
              </a:buClr>
              <a:buFont typeface="Noto Sans Symbols"/>
              <a:buNone/>
              <a:defRPr sz="2000" b="1" i="0" u="none" strike="noStrike" cap="none">
                <a:solidFill>
                  <a:srgbClr val="595959"/>
                </a:solidFill>
                <a:latin typeface="Calibri"/>
                <a:ea typeface="Calibri"/>
                <a:cs typeface="Calibri"/>
                <a:sym typeface="Calibri"/>
              </a:defRPr>
            </a:lvl2pPr>
            <a:lvl3pPr marL="914400" marR="0" lvl="2" indent="0" algn="l" rtl="0">
              <a:lnSpc>
                <a:spcPct val="90000"/>
              </a:lnSpc>
              <a:spcBef>
                <a:spcPts val="250"/>
              </a:spcBef>
              <a:spcAft>
                <a:spcPts val="250"/>
              </a:spcAft>
              <a:buClr>
                <a:schemeClr val="accent1"/>
              </a:buClr>
              <a:buFont typeface="Noto Sans Symbols"/>
              <a:buNone/>
              <a:defRPr sz="1800" b="1" i="0" u="none" strike="noStrike" cap="none">
                <a:solidFill>
                  <a:srgbClr val="595959"/>
                </a:solidFill>
                <a:latin typeface="Calibri"/>
                <a:ea typeface="Calibri"/>
                <a:cs typeface="Calibri"/>
                <a:sym typeface="Calibri"/>
              </a:defRPr>
            </a:lvl3pPr>
            <a:lvl4pPr marL="1371600" marR="0" lvl="3"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4pPr>
            <a:lvl5pPr marL="1828800" marR="0" lvl="4"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5pPr>
            <a:lvl6pPr marL="2286000" marR="0" lvl="5"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6pPr>
            <a:lvl7pPr marL="2743200" marR="0" lvl="6"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7pPr>
            <a:lvl8pPr marL="3200400" marR="0" lvl="7"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8pPr>
            <a:lvl9pPr marL="3657600" marR="0" lvl="8"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3867912" y="1930934"/>
            <a:ext cx="3474719" cy="4023360"/>
          </a:xfrm>
          <a:prstGeom prst="rect">
            <a:avLst/>
          </a:prstGeom>
          <a:noFill/>
          <a:ln>
            <a:noFill/>
          </a:ln>
        </p:spPr>
        <p:txBody>
          <a:bodyPr lIns="91425" tIns="91425" rIns="91425" bIns="91425" anchor="ctr"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7818463" y="1023586"/>
            <a:ext cx="3474719" cy="813171"/>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accent1"/>
              </a:buClr>
              <a:buFont typeface="Noto Sans Symbols"/>
              <a:buNone/>
              <a:defRPr sz="2000" b="1" i="0" u="none" strike="noStrike" cap="none">
                <a:solidFill>
                  <a:srgbClr val="595959"/>
                </a:solidFill>
                <a:latin typeface="Calibri"/>
                <a:ea typeface="Calibri"/>
                <a:cs typeface="Calibri"/>
                <a:sym typeface="Calibri"/>
              </a:defRPr>
            </a:lvl1pPr>
            <a:lvl2pPr marL="457200" marR="0" lvl="1" indent="0" algn="l" rtl="0">
              <a:lnSpc>
                <a:spcPct val="90000"/>
              </a:lnSpc>
              <a:spcBef>
                <a:spcPts val="250"/>
              </a:spcBef>
              <a:spcAft>
                <a:spcPts val="250"/>
              </a:spcAft>
              <a:buClr>
                <a:schemeClr val="accent1"/>
              </a:buClr>
              <a:buFont typeface="Noto Sans Symbols"/>
              <a:buNone/>
              <a:defRPr sz="2000" b="1" i="0" u="none" strike="noStrike" cap="none">
                <a:solidFill>
                  <a:srgbClr val="595959"/>
                </a:solidFill>
                <a:latin typeface="Calibri"/>
                <a:ea typeface="Calibri"/>
                <a:cs typeface="Calibri"/>
                <a:sym typeface="Calibri"/>
              </a:defRPr>
            </a:lvl2pPr>
            <a:lvl3pPr marL="914400" marR="0" lvl="2" indent="0" algn="l" rtl="0">
              <a:lnSpc>
                <a:spcPct val="90000"/>
              </a:lnSpc>
              <a:spcBef>
                <a:spcPts val="250"/>
              </a:spcBef>
              <a:spcAft>
                <a:spcPts val="250"/>
              </a:spcAft>
              <a:buClr>
                <a:schemeClr val="accent1"/>
              </a:buClr>
              <a:buFont typeface="Noto Sans Symbols"/>
              <a:buNone/>
              <a:defRPr sz="1800" b="1" i="0" u="none" strike="noStrike" cap="none">
                <a:solidFill>
                  <a:srgbClr val="595959"/>
                </a:solidFill>
                <a:latin typeface="Calibri"/>
                <a:ea typeface="Calibri"/>
                <a:cs typeface="Calibri"/>
                <a:sym typeface="Calibri"/>
              </a:defRPr>
            </a:lvl3pPr>
            <a:lvl4pPr marL="1371600" marR="0" lvl="3"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4pPr>
            <a:lvl5pPr marL="1828800" marR="0" lvl="4"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5pPr>
            <a:lvl6pPr marL="2286000" marR="0" lvl="5"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6pPr>
            <a:lvl7pPr marL="2743200" marR="0" lvl="6"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7pPr>
            <a:lvl8pPr marL="3200400" marR="0" lvl="7"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8pPr>
            <a:lvl9pPr marL="3657600" marR="0" lvl="8"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7818463" y="1930934"/>
            <a:ext cx="3474719" cy="4023360"/>
          </a:xfrm>
          <a:prstGeom prst="rect">
            <a:avLst/>
          </a:prstGeom>
          <a:noFill/>
          <a:ln>
            <a:noFill/>
          </a:ln>
        </p:spPr>
        <p:txBody>
          <a:bodyPr lIns="91425" tIns="91425" rIns="91425" bIns="91425" anchor="ctr"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2"/>
        <p:cNvGrpSpPr/>
        <p:nvPr/>
      </p:nvGrpSpPr>
      <p:grpSpPr>
        <a:xfrm>
          <a:off x="0" y="0"/>
          <a:ext cx="0" cy="0"/>
          <a:chOff x="0" y="0"/>
          <a:chExt cx="0" cy="0"/>
        </a:xfrm>
      </p:grpSpPr>
      <p:sp>
        <p:nvSpPr>
          <p:cNvPr id="63" name="Shape 63"/>
          <p:cNvSpPr/>
          <p:nvPr/>
        </p:nvSpPr>
        <p:spPr>
          <a:xfrm>
            <a:off x="0" y="761999"/>
            <a:ext cx="9141619" cy="5334001"/>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p:nvPr/>
        </p:nvSpPr>
        <p:spPr>
          <a:xfrm>
            <a:off x="9270263" y="761999"/>
            <a:ext cx="2925318" cy="5334001"/>
          </a:xfrm>
          <a:prstGeom prst="rect">
            <a:avLst/>
          </a:prstGeom>
          <a:solidFill>
            <a:srgbClr val="C8C8C8">
              <a:alpha val="4941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txBox="1">
            <a:spLocks noGrp="1"/>
          </p:cNvSpPr>
          <p:nvPr>
            <p:ph type="ctrTitle"/>
          </p:nvPr>
        </p:nvSpPr>
        <p:spPr>
          <a:xfrm>
            <a:off x="1069848" y="1298448"/>
            <a:ext cx="7315200" cy="325526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FFFFFF"/>
              </a:buClr>
              <a:buFont typeface="Calibri"/>
              <a:buNone/>
              <a:defRPr sz="59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subTitle" idx="1"/>
          </p:nvPr>
        </p:nvSpPr>
        <p:spPr>
          <a:xfrm>
            <a:off x="1100015" y="4670246"/>
            <a:ext cx="7315200" cy="9144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0"/>
              </a:spcAft>
              <a:buClr>
                <a:schemeClr val="accent1"/>
              </a:buClr>
              <a:buFont typeface="Noto Sans Symbols"/>
              <a:buNone/>
              <a:defRPr sz="2200" b="0" i="0" u="none" strike="noStrike" cap="none">
                <a:solidFill>
                  <a:srgbClr val="D7F0F6"/>
                </a:solidFill>
                <a:latin typeface="Calibri"/>
                <a:ea typeface="Calibri"/>
                <a:cs typeface="Calibri"/>
                <a:sym typeface="Calibri"/>
              </a:defRPr>
            </a:lvl1pPr>
            <a:lvl2pPr marL="457200" marR="0" lvl="1" indent="0" algn="ctr" rtl="0">
              <a:lnSpc>
                <a:spcPct val="90000"/>
              </a:lnSpc>
              <a:spcBef>
                <a:spcPts val="250"/>
              </a:spcBef>
              <a:spcAft>
                <a:spcPts val="250"/>
              </a:spcAft>
              <a:buClr>
                <a:schemeClr val="accent1"/>
              </a:buClr>
              <a:buFont typeface="Noto Sans Symbols"/>
              <a:buNone/>
              <a:defRPr sz="2200" b="0" i="0" u="none" strike="noStrike" cap="none">
                <a:solidFill>
                  <a:srgbClr val="595959"/>
                </a:solidFill>
                <a:latin typeface="Calibri"/>
                <a:ea typeface="Calibri"/>
                <a:cs typeface="Calibri"/>
                <a:sym typeface="Calibri"/>
              </a:defRPr>
            </a:lvl2pPr>
            <a:lvl3pPr marL="914400" marR="0" lvl="2" indent="0" algn="ctr" rtl="0">
              <a:lnSpc>
                <a:spcPct val="90000"/>
              </a:lnSpc>
              <a:spcBef>
                <a:spcPts val="250"/>
              </a:spcBef>
              <a:spcAft>
                <a:spcPts val="250"/>
              </a:spcAft>
              <a:buClr>
                <a:schemeClr val="accent1"/>
              </a:buClr>
              <a:buFont typeface="Noto Sans Symbols"/>
              <a:buNone/>
              <a:defRPr sz="2200" b="0" i="0" u="none" strike="noStrike" cap="none">
                <a:solidFill>
                  <a:srgbClr val="595959"/>
                </a:solidFill>
                <a:latin typeface="Calibri"/>
                <a:ea typeface="Calibri"/>
                <a:cs typeface="Calibri"/>
                <a:sym typeface="Calibri"/>
              </a:defRPr>
            </a:lvl3pPr>
            <a:lvl4pPr marL="1371600" marR="0" lvl="3"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4pPr>
            <a:lvl5pPr marL="1828800" marR="0" lvl="4"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5pPr>
            <a:lvl6pPr marL="2286000" marR="0" lvl="5"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6pPr>
            <a:lvl7pPr marL="2743200" marR="0" lvl="6"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7pPr>
            <a:lvl8pPr marL="3200400" marR="0" lvl="7"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8pPr>
            <a:lvl9pPr marL="3657600" marR="0" lvl="8"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867912" y="1298448"/>
            <a:ext cx="7315200" cy="325526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595959"/>
              </a:buClr>
              <a:buFont typeface="Calibri"/>
              <a:buNone/>
              <a:defRPr sz="5900" b="0" i="0" u="none" strike="noStrike" cap="none">
                <a:solidFill>
                  <a:srgbClr val="595959"/>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txBox="1">
            <a:spLocks noGrp="1"/>
          </p:cNvSpPr>
          <p:nvPr>
            <p:ph type="body" idx="1"/>
          </p:nvPr>
        </p:nvSpPr>
        <p:spPr>
          <a:xfrm>
            <a:off x="3886200" y="4672582"/>
            <a:ext cx="7315200" cy="9144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0"/>
              </a:spcAft>
              <a:buClr>
                <a:schemeClr val="accent1"/>
              </a:buClr>
              <a:buFont typeface="Noto Sans Symbols"/>
              <a:buNone/>
              <a:defRPr sz="2200" b="0" i="0" u="none" strike="noStrike" cap="none">
                <a:solidFill>
                  <a:srgbClr val="595959"/>
                </a:solidFill>
                <a:latin typeface="Calibri"/>
                <a:ea typeface="Calibri"/>
                <a:cs typeface="Calibri"/>
                <a:sym typeface="Calibri"/>
              </a:defRPr>
            </a:lvl1pPr>
            <a:lvl2pPr marL="457200" marR="0" lvl="1" indent="0" algn="l" rtl="0">
              <a:lnSpc>
                <a:spcPct val="90000"/>
              </a:lnSpc>
              <a:spcBef>
                <a:spcPts val="250"/>
              </a:spcBef>
              <a:spcAft>
                <a:spcPts val="250"/>
              </a:spcAft>
              <a:buClr>
                <a:schemeClr val="accent1"/>
              </a:buClr>
              <a:buFont typeface="Noto Sans Symbols"/>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250"/>
              </a:spcBef>
              <a:spcAft>
                <a:spcPts val="250"/>
              </a:spcAft>
              <a:buClr>
                <a:schemeClr val="accent1"/>
              </a:buClr>
              <a:buFont typeface="Noto Sans Symbols"/>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2917" y="1123837"/>
            <a:ext cx="2947480" cy="460118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 name="Shape 78"/>
          <p:cNvSpPr txBox="1">
            <a:spLocks noGrp="1"/>
          </p:cNvSpPr>
          <p:nvPr>
            <p:ph type="body" idx="1"/>
          </p:nvPr>
        </p:nvSpPr>
        <p:spPr>
          <a:xfrm rot="5400000">
            <a:off x="4966546" y="-233172"/>
            <a:ext cx="5120638" cy="7315200"/>
          </a:xfrm>
          <a:prstGeom prst="rect">
            <a:avLst/>
          </a:prstGeom>
          <a:noFill/>
          <a:ln>
            <a:noFill/>
          </a:ln>
        </p:spPr>
        <p:txBody>
          <a:bodyPr lIns="91425" tIns="91425" rIns="91425" bIns="91425" anchor="t"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758952"/>
            <a:ext cx="3443590" cy="533095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txBox="1">
            <a:spLocks noGrp="1"/>
          </p:cNvSpPr>
          <p:nvPr>
            <p:ph type="title"/>
          </p:nvPr>
        </p:nvSpPr>
        <p:spPr>
          <a:xfrm>
            <a:off x="252917" y="1123837"/>
            <a:ext cx="2947480" cy="460118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p:nvPr/>
        </p:nvSpPr>
        <p:spPr>
          <a:xfrm>
            <a:off x="11815864" y="758952"/>
            <a:ext cx="384047" cy="5330950"/>
          </a:xfrm>
          <a:prstGeom prst="rect">
            <a:avLst/>
          </a:prstGeom>
          <a:solidFill>
            <a:srgbClr val="C8C8C8">
              <a:alpha val="4941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txBox="1">
            <a:spLocks noGrp="1"/>
          </p:cNvSpPr>
          <p:nvPr>
            <p:ph type="body" idx="1"/>
          </p:nvPr>
        </p:nvSpPr>
        <p:spPr>
          <a:xfrm>
            <a:off x="3869267" y="864108"/>
            <a:ext cx="7315200" cy="5120638"/>
          </a:xfrm>
          <a:prstGeom prst="rect">
            <a:avLst/>
          </a:prstGeom>
          <a:noFill/>
          <a:ln>
            <a:noFill/>
          </a:ln>
        </p:spPr>
        <p:txBody>
          <a:bodyPr lIns="91425" tIns="91425" rIns="91425" bIns="91425" anchor="ctr" anchorCtr="0"/>
          <a:lstStyle>
            <a:lvl1pPr marL="182880" marR="0" lvl="0" indent="71120" algn="l" rtl="0">
              <a:lnSpc>
                <a:spcPct val="90000"/>
              </a:lnSpc>
              <a:spcBef>
                <a:spcPts val="1200"/>
              </a:spcBef>
              <a:spcAft>
                <a:spcPts val="0"/>
              </a:spcAft>
              <a:buClr>
                <a:schemeClr val="accent1"/>
              </a:buClr>
              <a:buSzPct val="100000"/>
              <a:buFont typeface="Noto Sans Symbols"/>
              <a:buChar char="⚫"/>
              <a:defRPr sz="2000" b="0" i="0" u="none" strike="noStrike" cap="none">
                <a:solidFill>
                  <a:srgbClr val="595959"/>
                </a:solidFill>
                <a:latin typeface="Calibri"/>
                <a:ea typeface="Calibri"/>
                <a:cs typeface="Calibri"/>
                <a:sym typeface="Calibri"/>
              </a:defRPr>
            </a:lvl1pPr>
            <a:lvl2pPr marL="685800" marR="0" lvl="1" indent="381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Calibri"/>
                <a:ea typeface="Calibri"/>
                <a:cs typeface="Calibri"/>
                <a:sym typeface="Calibri"/>
              </a:defRPr>
            </a:lvl2pPr>
            <a:lvl3pPr marL="1143000" marR="0" lvl="2" indent="127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Calibri"/>
                <a:ea typeface="Calibri"/>
                <a:cs typeface="Calibri"/>
                <a:sym typeface="Calibri"/>
              </a:defRPr>
            </a:lvl3pPr>
            <a:lvl4pPr marL="1600200" marR="0" lvl="3"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4pPr>
            <a:lvl5pPr marL="2057400" marR="0" lvl="4" indent="-12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5pPr>
            <a:lvl6pPr marL="2514600" marR="0" lvl="5"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6pPr>
            <a:lvl7pPr marL="2971800" marR="0" lvl="6"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7pPr>
            <a:lvl8pPr marL="3429000" marR="0" lvl="7"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8pPr>
            <a:lvl9pPr marL="3886200" marR="0" lvl="8" indent="-508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62463"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869267" y="6356350"/>
            <a:ext cx="5911517"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7F7F7F"/>
              </a:buClr>
              <a:buFont typeface="Calibri"/>
              <a:buNone/>
              <a:defRPr sz="1100" b="0" i="0" u="none" strike="noStrike" cap="none">
                <a:solidFill>
                  <a:srgbClr val="7F7F7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a:t>
            </a:fld>
            <a:endParaRPr lang="en-US" sz="1200" b="1"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42875" y="1123837"/>
            <a:ext cx="3317017" cy="5238413"/>
          </a:xfrm>
          <a:prstGeom prst="rect">
            <a:avLst/>
          </a:prstGeom>
          <a:noFill/>
          <a:ln>
            <a:noFill/>
          </a:ln>
        </p:spPr>
        <p:txBody>
          <a:bodyPr lIns="91425" tIns="45700" rIns="91425" bIns="45700" anchor="ctr" anchorCtr="0">
            <a:noAutofit/>
          </a:bodyPr>
          <a:lstStyle/>
          <a:p>
            <a:pPr lvl="0">
              <a:buSzPct val="25000"/>
            </a:pPr>
            <a:r>
              <a:rPr lang="en-US" b="0" i="0" u="none" strike="noStrike" cap="none" dirty="0">
                <a:solidFill>
                  <a:srgbClr val="FFFFFF"/>
                </a:solidFill>
                <a:sym typeface="Calibri"/>
              </a:rPr>
              <a:t>Health </a:t>
            </a:r>
            <a:r>
              <a:rPr lang="en-US" b="0" i="0" u="none" strike="noStrike" cap="none" dirty="0" smtClean="0">
                <a:solidFill>
                  <a:srgbClr val="FFFFFF"/>
                </a:solidFill>
                <a:sym typeface="Calibri"/>
              </a:rPr>
              <a:t>Risks Associated  with Fracked Gas &amp; Compressor Stations</a:t>
            </a:r>
            <a:r>
              <a:rPr lang="en-US" sz="3400" b="0" i="0" u="none" strike="noStrike" cap="none" dirty="0">
                <a:solidFill>
                  <a:srgbClr val="FFFFFF"/>
                </a:solidFill>
                <a:sym typeface="Calibri"/>
              </a:rPr>
              <a:t/>
            </a:r>
            <a:br>
              <a:rPr lang="en-US" sz="3400" b="0" i="0" u="none" strike="noStrike" cap="none" dirty="0">
                <a:solidFill>
                  <a:srgbClr val="FFFFFF"/>
                </a:solidFill>
                <a:sym typeface="Calibri"/>
              </a:rPr>
            </a:br>
            <a:r>
              <a:rPr lang="en-US" sz="3400" b="0" i="0" u="none" strike="noStrike" cap="none" dirty="0">
                <a:solidFill>
                  <a:srgbClr val="FFFFFF"/>
                </a:solidFill>
                <a:sym typeface="Calibri"/>
              </a:rPr>
              <a:t/>
            </a:r>
            <a:br>
              <a:rPr lang="en-US" sz="3400" b="0" i="0" u="none" strike="noStrike" cap="none" dirty="0">
                <a:solidFill>
                  <a:srgbClr val="FFFFFF"/>
                </a:solidFill>
                <a:sym typeface="Calibri"/>
              </a:rPr>
            </a:br>
            <a:r>
              <a:rPr lang="en-US" sz="3200" dirty="0"/>
              <a:t>Barbara  </a:t>
            </a:r>
            <a:r>
              <a:rPr lang="en-US" sz="3200" dirty="0" smtClean="0"/>
              <a:t>Gottlieb</a:t>
            </a:r>
            <a:br>
              <a:rPr lang="en-US" sz="3200" dirty="0" smtClean="0"/>
            </a:br>
            <a:r>
              <a:rPr lang="en-US" sz="3200" dirty="0" smtClean="0"/>
              <a:t/>
            </a:r>
            <a:br>
              <a:rPr lang="en-US" sz="3200" dirty="0" smtClean="0"/>
            </a:br>
            <a:r>
              <a:rPr lang="en-US" sz="3400" b="0" i="0" u="none" strike="noStrike" cap="none" dirty="0" smtClean="0">
                <a:solidFill>
                  <a:srgbClr val="FFFFFF"/>
                </a:solidFill>
                <a:sym typeface="Calibri"/>
              </a:rPr>
              <a:t>People’s Tribunal</a:t>
            </a:r>
            <a:br>
              <a:rPr lang="en-US" sz="3400" b="0" i="0" u="none" strike="noStrike" cap="none" dirty="0" smtClean="0">
                <a:solidFill>
                  <a:srgbClr val="FFFFFF"/>
                </a:solidFill>
                <a:sym typeface="Calibri"/>
              </a:rPr>
            </a:br>
            <a:r>
              <a:rPr lang="en-US" sz="3400" b="0" i="0" u="none" strike="noStrike" cap="none" dirty="0" smtClean="0">
                <a:solidFill>
                  <a:srgbClr val="FFFFFF"/>
                </a:solidFill>
                <a:sym typeface="Calibri"/>
              </a:rPr>
              <a:t>Octo</a:t>
            </a:r>
            <a:r>
              <a:rPr lang="en-US" sz="3400" dirty="0" smtClean="0"/>
              <a:t>ber</a:t>
            </a:r>
            <a:r>
              <a:rPr lang="en-US" sz="3400" b="0" i="0" u="none" strike="noStrike" cap="none" dirty="0" smtClean="0">
                <a:solidFill>
                  <a:srgbClr val="FFFFFF"/>
                </a:solidFill>
                <a:sym typeface="Calibri"/>
              </a:rPr>
              <a:t> 2017</a:t>
            </a:r>
            <a:br>
              <a:rPr lang="en-US" sz="3400" b="0" i="0" u="none" strike="noStrike" cap="none" dirty="0" smtClean="0">
                <a:solidFill>
                  <a:srgbClr val="FFFFFF"/>
                </a:solidFill>
                <a:sym typeface="Calibri"/>
              </a:rPr>
            </a:br>
            <a:r>
              <a:rPr lang="en-US" sz="3400" dirty="0"/>
              <a:t/>
            </a:r>
            <a:br>
              <a:rPr lang="en-US" sz="3400" dirty="0"/>
            </a:br>
            <a:endParaRPr lang="en-US" sz="3400" b="0" i="0" u="none" strike="noStrike" cap="none" dirty="0">
              <a:solidFill>
                <a:srgbClr val="FFFFFF"/>
              </a:solidFill>
              <a:sym typeface="Calibri"/>
            </a:endParaRPr>
          </a:p>
        </p:txBody>
      </p:sp>
      <p:sp>
        <p:nvSpPr>
          <p:cNvPr id="94" name="Shape 94"/>
          <p:cNvSpPr txBox="1">
            <a:spLocks noGrp="1"/>
          </p:cNvSpPr>
          <p:nvPr>
            <p:ph type="subTitle" idx="4294967295"/>
          </p:nvPr>
        </p:nvSpPr>
        <p:spPr>
          <a:xfrm>
            <a:off x="0" y="6200132"/>
            <a:ext cx="9737124" cy="577892"/>
          </a:xfrm>
          <a:prstGeom prst="rect">
            <a:avLst/>
          </a:prstGeom>
          <a:noFill/>
          <a:ln>
            <a:noFill/>
          </a:ln>
        </p:spPr>
        <p:txBody>
          <a:bodyPr lIns="91425" tIns="45700" rIns="91425" bIns="45700" anchor="ctr" anchorCtr="0">
            <a:noAutofit/>
          </a:bodyPr>
          <a:lstStyle/>
          <a:p>
            <a:pPr marL="3246120" lvl="7" indent="0">
              <a:spcBef>
                <a:spcPts val="0"/>
              </a:spcBef>
              <a:spcAft>
                <a:spcPts val="0"/>
              </a:spcAft>
              <a:buSzPct val="25000"/>
              <a:buFont typeface="Noto Sans Symbols"/>
              <a:buNone/>
            </a:pPr>
            <a:endParaRPr lang="en-US" sz="2200" b="1" i="0" u="none" strike="noStrike" cap="none" dirty="0">
              <a:solidFill>
                <a:srgbClr val="595959"/>
              </a:solidFill>
              <a:latin typeface="Calibri"/>
              <a:ea typeface="Calibri"/>
              <a:cs typeface="Calibri"/>
              <a:sym typeface="Calibri"/>
            </a:endParaRPr>
          </a:p>
        </p:txBody>
      </p:sp>
      <p:pic>
        <p:nvPicPr>
          <p:cNvPr id="95" name="Shape 95"/>
          <p:cNvPicPr preferRelativeResize="0"/>
          <p:nvPr/>
        </p:nvPicPr>
        <p:blipFill rotWithShape="1">
          <a:blip r:embed="rId3">
            <a:alphaModFix/>
          </a:blip>
          <a:srcRect/>
          <a:stretch/>
        </p:blipFill>
        <p:spPr>
          <a:xfrm>
            <a:off x="3805882" y="296562"/>
            <a:ext cx="7488194" cy="5303925"/>
          </a:xfrm>
          <a:prstGeom prst="rect">
            <a:avLst/>
          </a:prstGeom>
          <a:noFill/>
          <a:ln>
            <a:noFill/>
          </a:ln>
        </p:spPr>
      </p:pic>
      <p:pic>
        <p:nvPicPr>
          <p:cNvPr id="96" name="Shape 96"/>
          <p:cNvPicPr preferRelativeResize="0"/>
          <p:nvPr/>
        </p:nvPicPr>
        <p:blipFill rotWithShape="1">
          <a:blip r:embed="rId4">
            <a:alphaModFix/>
          </a:blip>
          <a:srcRect/>
          <a:stretch/>
        </p:blipFill>
        <p:spPr>
          <a:xfrm>
            <a:off x="9918321" y="5946476"/>
            <a:ext cx="2273679" cy="83154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6" y="1123837"/>
            <a:ext cx="3383901" cy="4601181"/>
          </a:xfrm>
        </p:spPr>
        <p:txBody>
          <a:bodyPr/>
          <a:lstStyle/>
          <a:p>
            <a:r>
              <a:rPr lang="en-US" sz="4000" dirty="0" smtClean="0"/>
              <a:t>Intense precipitation:</a:t>
            </a:r>
            <a:br>
              <a:rPr lang="en-US" sz="4000" dirty="0" smtClean="0"/>
            </a:br>
            <a:r>
              <a:rPr lang="en-US" dirty="0" smtClean="0"/>
              <a:t>Floods, </a:t>
            </a:r>
            <a:br>
              <a:rPr lang="en-US" dirty="0" smtClean="0"/>
            </a:br>
            <a:r>
              <a:rPr lang="en-US" dirty="0" smtClean="0"/>
              <a:t>sewage </a:t>
            </a:r>
            <a:br>
              <a:rPr lang="en-US" dirty="0" smtClean="0"/>
            </a:br>
            <a:r>
              <a:rPr lang="en-US" dirty="0" smtClean="0"/>
              <a:t>contamination,</a:t>
            </a:r>
            <a:br>
              <a:rPr lang="en-US" dirty="0" smtClean="0"/>
            </a:br>
            <a:r>
              <a:rPr lang="en-US" dirty="0" smtClean="0"/>
              <a:t>insect-borne diseases</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smtClean="0">
                <a:solidFill>
                  <a:schemeClr val="accent1"/>
                </a:solidFill>
                <a:latin typeface="Calibri"/>
                <a:ea typeface="Calibri"/>
                <a:cs typeface="Calibri"/>
                <a:sym typeface="Calibri"/>
              </a:rPr>
              <a:t>10</a:t>
            </a:fld>
            <a:endParaRPr lang="en-US" sz="1200" b="1" i="0" u="none" strike="noStrike" cap="none">
              <a:solidFill>
                <a:schemeClr val="accent1"/>
              </a:solidFill>
              <a:latin typeface="Calibri"/>
              <a:ea typeface="Calibri"/>
              <a:cs typeface="Calibri"/>
              <a:sym typeface="Calibri"/>
            </a:endParaRPr>
          </a:p>
        </p:txBody>
      </p:sp>
      <p:pic>
        <p:nvPicPr>
          <p:cNvPr id="6" name="Shape 203"/>
          <p:cNvPicPr preferRelativeResize="0"/>
          <p:nvPr/>
        </p:nvPicPr>
        <p:blipFill rotWithShape="1">
          <a:blip r:embed="rId3">
            <a:alphaModFix/>
          </a:blip>
          <a:srcRect/>
          <a:stretch/>
        </p:blipFill>
        <p:spPr>
          <a:xfrm>
            <a:off x="10776989" y="6414987"/>
            <a:ext cx="981074" cy="358806"/>
          </a:xfrm>
          <a:prstGeom prst="rect">
            <a:avLst/>
          </a:prstGeom>
          <a:noFill/>
          <a:ln>
            <a:noFill/>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439" y="-1"/>
            <a:ext cx="7448550" cy="470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9693" y="2853264"/>
            <a:ext cx="4152144" cy="329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99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Extreme heat:</a:t>
            </a:r>
            <a:r>
              <a:rPr lang="en-US" dirty="0" smtClean="0"/>
              <a:t> Drought,</a:t>
            </a:r>
            <a:br>
              <a:rPr lang="en-US" dirty="0" smtClean="0"/>
            </a:br>
            <a:r>
              <a:rPr lang="en-US" dirty="0" smtClean="0"/>
              <a:t>more air pollution…</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smtClean="0">
                <a:solidFill>
                  <a:schemeClr val="accent1"/>
                </a:solidFill>
                <a:latin typeface="Calibri"/>
                <a:ea typeface="Calibri"/>
                <a:cs typeface="Calibri"/>
                <a:sym typeface="Calibri"/>
              </a:rPr>
              <a:t>11</a:t>
            </a:fld>
            <a:endParaRPr lang="en-US" sz="1200" b="1" i="0" u="none" strike="noStrike" cap="none">
              <a:solidFill>
                <a:schemeClr val="accent1"/>
              </a:solidFill>
              <a:latin typeface="Calibri"/>
              <a:ea typeface="Calibri"/>
              <a:cs typeface="Calibri"/>
              <a:sym typeface="Calibri"/>
            </a:endParaRPr>
          </a:p>
        </p:txBody>
      </p:sp>
      <p:pic>
        <p:nvPicPr>
          <p:cNvPr id="6" name="Shape 203"/>
          <p:cNvPicPr preferRelativeResize="0"/>
          <p:nvPr/>
        </p:nvPicPr>
        <p:blipFill rotWithShape="1">
          <a:blip r:embed="rId3">
            <a:alphaModFix/>
          </a:blip>
          <a:srcRect/>
          <a:stretch/>
        </p:blipFill>
        <p:spPr>
          <a:xfrm>
            <a:off x="10776989" y="6414987"/>
            <a:ext cx="981074" cy="358806"/>
          </a:xfrm>
          <a:prstGeom prst="rect">
            <a:avLst/>
          </a:prstGeom>
          <a:noFill/>
          <a:ln>
            <a:noFill/>
          </a:ln>
        </p:spPr>
      </p:pic>
      <p:pic>
        <p:nvPicPr>
          <p:cNvPr id="12" name="Shape 3057" descr="C:\Documents and Settings\bgottlieb.PSR\My Documents\My Pictures\27.  Drought corn.jpg"/>
          <p:cNvPicPr preferRelativeResize="0">
            <a:picLocks/>
          </p:cNvPicPr>
          <p:nvPr/>
        </p:nvPicPr>
        <p:blipFill rotWithShape="1">
          <a:blip r:embed="rId4">
            <a:alphaModFix/>
          </a:blip>
          <a:srcRect/>
          <a:stretch/>
        </p:blipFill>
        <p:spPr>
          <a:xfrm>
            <a:off x="3276600" y="182562"/>
            <a:ext cx="7315200" cy="4800600"/>
          </a:xfrm>
          <a:prstGeom prst="rect">
            <a:avLst/>
          </a:prstGeom>
          <a:noFill/>
          <a:ln>
            <a:noFill/>
          </a:ln>
        </p:spPr>
      </p:pic>
      <p:pic>
        <p:nvPicPr>
          <p:cNvPr id="11" name="Shape 2811" descr="asthma_child"/>
          <p:cNvPicPr preferRelativeResize="0"/>
          <p:nvPr/>
        </p:nvPicPr>
        <p:blipFill rotWithShape="1">
          <a:blip r:embed="rId5">
            <a:alphaModFix/>
          </a:blip>
          <a:srcRect/>
          <a:stretch/>
        </p:blipFill>
        <p:spPr>
          <a:xfrm>
            <a:off x="8458200" y="3214254"/>
            <a:ext cx="3048000" cy="2955925"/>
          </a:xfrm>
          <a:prstGeom prst="rect">
            <a:avLst/>
          </a:prstGeom>
          <a:noFill/>
          <a:ln>
            <a:noFill/>
          </a:ln>
        </p:spPr>
      </p:pic>
    </p:spTree>
    <p:extLst>
      <p:ext uri="{BB962C8B-B14F-4D97-AF65-F5344CB8AC3E}">
        <p14:creationId xmlns:p14="http://schemas.microsoft.com/office/powerpoint/2010/main" val="1672501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deadly </a:t>
            </a:r>
            <a:br>
              <a:rPr lang="en-US" dirty="0" smtClean="0"/>
            </a:br>
            <a:r>
              <a:rPr lang="en-US" dirty="0" smtClean="0"/>
              <a:t>heat waves</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smtClean="0">
                <a:solidFill>
                  <a:schemeClr val="accent1"/>
                </a:solidFill>
                <a:latin typeface="Calibri"/>
                <a:ea typeface="Calibri"/>
                <a:cs typeface="Calibri"/>
                <a:sym typeface="Calibri"/>
              </a:rPr>
              <a:t>12</a:t>
            </a:fld>
            <a:endParaRPr lang="en-US" sz="1200" b="1" i="0" u="none" strike="noStrike" cap="none">
              <a:solidFill>
                <a:schemeClr val="accent1"/>
              </a:solidFill>
              <a:latin typeface="Calibri"/>
              <a:ea typeface="Calibri"/>
              <a:cs typeface="Calibri"/>
              <a:sym typeface="Calibri"/>
            </a:endParaRPr>
          </a:p>
        </p:txBody>
      </p:sp>
      <p:pic>
        <p:nvPicPr>
          <p:cNvPr id="6" name="Shape 203"/>
          <p:cNvPicPr preferRelativeResize="0"/>
          <p:nvPr/>
        </p:nvPicPr>
        <p:blipFill rotWithShape="1">
          <a:blip r:embed="rId3">
            <a:alphaModFix/>
          </a:blip>
          <a:srcRect/>
          <a:stretch/>
        </p:blipFill>
        <p:spPr>
          <a:xfrm>
            <a:off x="10776989" y="6414987"/>
            <a:ext cx="981074" cy="358806"/>
          </a:xfrm>
          <a:prstGeom prst="rect">
            <a:avLst/>
          </a:prstGeom>
          <a:noFill/>
          <a:ln>
            <a:noFill/>
          </a:ln>
        </p:spPr>
      </p:pic>
      <p:grpSp>
        <p:nvGrpSpPr>
          <p:cNvPr id="7" name="Shape 2826"/>
          <p:cNvGrpSpPr/>
          <p:nvPr/>
        </p:nvGrpSpPr>
        <p:grpSpPr>
          <a:xfrm>
            <a:off x="3740728" y="1217611"/>
            <a:ext cx="7315200" cy="4421188"/>
            <a:chOff x="383" y="767"/>
            <a:chExt cx="4608" cy="2785"/>
          </a:xfrm>
        </p:grpSpPr>
        <p:pic>
          <p:nvPicPr>
            <p:cNvPr id="8" name="Shape 2827" descr="European heat wave"/>
            <p:cNvPicPr preferRelativeResize="0"/>
            <p:nvPr/>
          </p:nvPicPr>
          <p:blipFill rotWithShape="1">
            <a:blip r:embed="rId4">
              <a:alphaModFix/>
            </a:blip>
            <a:srcRect/>
            <a:stretch/>
          </p:blipFill>
          <p:spPr>
            <a:xfrm>
              <a:off x="383" y="767"/>
              <a:ext cx="2728" cy="2784"/>
            </a:xfrm>
            <a:prstGeom prst="rect">
              <a:avLst/>
            </a:prstGeom>
            <a:noFill/>
            <a:ln>
              <a:noFill/>
            </a:ln>
          </p:spPr>
        </p:pic>
        <p:pic>
          <p:nvPicPr>
            <p:cNvPr id="9" name="Shape 2828"/>
            <p:cNvPicPr preferRelativeResize="0"/>
            <p:nvPr/>
          </p:nvPicPr>
          <p:blipFill rotWithShape="1">
            <a:blip r:embed="rId5">
              <a:alphaModFix/>
            </a:blip>
            <a:srcRect/>
            <a:stretch/>
          </p:blipFill>
          <p:spPr>
            <a:xfrm>
              <a:off x="3120" y="778"/>
              <a:ext cx="1871" cy="1381"/>
            </a:xfrm>
            <a:prstGeom prst="rect">
              <a:avLst/>
            </a:prstGeom>
            <a:noFill/>
            <a:ln>
              <a:noFill/>
            </a:ln>
          </p:spPr>
        </p:pic>
        <p:pic>
          <p:nvPicPr>
            <p:cNvPr id="10" name="Shape 2829"/>
            <p:cNvPicPr preferRelativeResize="0"/>
            <p:nvPr/>
          </p:nvPicPr>
          <p:blipFill rotWithShape="1">
            <a:blip r:embed="rId6">
              <a:alphaModFix/>
            </a:blip>
            <a:srcRect l="2563" t="3214" r="5128" b="10039"/>
            <a:stretch/>
          </p:blipFill>
          <p:spPr>
            <a:xfrm>
              <a:off x="3120" y="2160"/>
              <a:ext cx="1871" cy="1392"/>
            </a:xfrm>
            <a:prstGeom prst="rect">
              <a:avLst/>
            </a:prstGeom>
            <a:noFill/>
            <a:ln>
              <a:noFill/>
            </a:ln>
          </p:spPr>
        </p:pic>
      </p:grpSp>
    </p:spTree>
    <p:extLst>
      <p:ext uri="{BB962C8B-B14F-4D97-AF65-F5344CB8AC3E}">
        <p14:creationId xmlns:p14="http://schemas.microsoft.com/office/powerpoint/2010/main" val="3870801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252917" y="1123837"/>
            <a:ext cx="2947480" cy="460118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FFFFF"/>
              </a:buClr>
              <a:buSzPct val="25000"/>
              <a:buFont typeface="Calibri"/>
              <a:buNone/>
            </a:pPr>
            <a:r>
              <a:rPr lang="en-US" sz="4000" b="0" i="0" u="none" strike="noStrike" cap="none" dirty="0">
                <a:solidFill>
                  <a:srgbClr val="FFFFFF"/>
                </a:solidFill>
                <a:sym typeface="Calibri"/>
              </a:rPr>
              <a:t>Doctors </a:t>
            </a:r>
            <a:r>
              <a:rPr lang="en-US" sz="4000" b="0" i="0" u="none" strike="noStrike" cap="none" dirty="0" smtClean="0">
                <a:solidFill>
                  <a:srgbClr val="FFFFFF"/>
                </a:solidFill>
                <a:sym typeface="Calibri"/>
              </a:rPr>
              <a:t>recognize the threat</a:t>
            </a:r>
            <a:br>
              <a:rPr lang="en-US" sz="4000" b="0" i="0" u="none" strike="noStrike" cap="none" dirty="0" smtClean="0">
                <a:solidFill>
                  <a:srgbClr val="FFFFFF"/>
                </a:solidFill>
                <a:sym typeface="Calibri"/>
              </a:rPr>
            </a:br>
            <a:endParaRPr lang="en-US" sz="4000" b="0" i="0" u="none" strike="noStrike" cap="none" dirty="0">
              <a:solidFill>
                <a:srgbClr val="FFFFFF"/>
              </a:solidFill>
              <a:sym typeface="Calibri"/>
            </a:endParaRPr>
          </a:p>
        </p:txBody>
      </p:sp>
      <p:sp>
        <p:nvSpPr>
          <p:cNvPr id="346" name="Shape 346"/>
          <p:cNvSpPr txBox="1">
            <a:spLocks noGrp="1"/>
          </p:cNvSpPr>
          <p:nvPr>
            <p:ph type="body" idx="1"/>
          </p:nvPr>
        </p:nvSpPr>
        <p:spPr>
          <a:xfrm>
            <a:off x="3869275" y="637949"/>
            <a:ext cx="3474600" cy="5522400"/>
          </a:xfrm>
          <a:prstGeom prst="rect">
            <a:avLst/>
          </a:prstGeom>
          <a:noFill/>
          <a:ln>
            <a:noFill/>
          </a:ln>
        </p:spPr>
        <p:txBody>
          <a:bodyPr lIns="91425" tIns="45700" rIns="91425" bIns="45700" anchor="ctr" anchorCtr="0">
            <a:noAutofit/>
          </a:bodyPr>
          <a:lstStyle/>
          <a:p>
            <a:pPr marL="342900" marR="0" lvl="0" indent="-342900" algn="l" rtl="0">
              <a:lnSpc>
                <a:spcPct val="90000"/>
              </a:lnSpc>
              <a:spcBef>
                <a:spcPts val="1200"/>
              </a:spcBef>
              <a:spcAft>
                <a:spcPts val="0"/>
              </a:spcAft>
              <a:buClr>
                <a:schemeClr val="accent1"/>
              </a:buClr>
              <a:buSzPct val="100000"/>
              <a:buFont typeface="Arial"/>
              <a:buChar char="•"/>
            </a:pPr>
            <a:r>
              <a:rPr lang="en-US" sz="2000" b="1" i="0" u="none" strike="noStrike" cap="none" dirty="0" smtClean="0">
                <a:solidFill>
                  <a:srgbClr val="595959"/>
                </a:solidFill>
                <a:latin typeface="Calibri"/>
                <a:ea typeface="Calibri"/>
                <a:cs typeface="Calibri"/>
                <a:sym typeface="Calibri"/>
              </a:rPr>
              <a:t>American </a:t>
            </a:r>
            <a:r>
              <a:rPr lang="en-US" sz="2000" b="1" i="0" u="none" strike="noStrike" cap="none" dirty="0">
                <a:solidFill>
                  <a:srgbClr val="595959"/>
                </a:solidFill>
                <a:latin typeface="Calibri"/>
                <a:ea typeface="Calibri"/>
                <a:cs typeface="Calibri"/>
                <a:sym typeface="Calibri"/>
              </a:rPr>
              <a:t>Medical Association</a:t>
            </a:r>
            <a:r>
              <a:rPr lang="en-US" sz="2000" b="0" i="0" u="none" strike="noStrike" cap="none" dirty="0">
                <a:solidFill>
                  <a:srgbClr val="595959"/>
                </a:solidFill>
                <a:latin typeface="Calibri"/>
                <a:ea typeface="Calibri"/>
                <a:cs typeface="Calibri"/>
                <a:sym typeface="Calibri"/>
              </a:rPr>
              <a:t> </a:t>
            </a:r>
            <a:r>
              <a:rPr lang="en-US" sz="2000" b="0" i="0" u="none" strike="noStrike" cap="none" dirty="0" smtClean="0">
                <a:solidFill>
                  <a:srgbClr val="595959"/>
                </a:solidFill>
                <a:latin typeface="Calibri"/>
                <a:ea typeface="Calibri"/>
                <a:cs typeface="Calibri"/>
                <a:sym typeface="Calibri"/>
              </a:rPr>
              <a:t>Resolution    #519 (2015):</a:t>
            </a:r>
          </a:p>
          <a:p>
            <a:pPr marL="342900" lvl="0" indent="-342900">
              <a:buFont typeface="Arial"/>
              <a:buChar char="•"/>
            </a:pPr>
            <a:r>
              <a:rPr lang="en-US" dirty="0" smtClean="0"/>
              <a:t>“our </a:t>
            </a:r>
            <a:r>
              <a:rPr lang="en-US" dirty="0"/>
              <a:t>American </a:t>
            </a:r>
            <a:r>
              <a:rPr lang="en-US" dirty="0" smtClean="0"/>
              <a:t>Medical </a:t>
            </a:r>
            <a:r>
              <a:rPr lang="en-US" dirty="0"/>
              <a:t>Association </a:t>
            </a:r>
            <a:r>
              <a:rPr lang="en-US" b="1" dirty="0" smtClean="0"/>
              <a:t>recognizes </a:t>
            </a:r>
            <a:r>
              <a:rPr lang="en-US" b="1" dirty="0"/>
              <a:t>the potential impact on human health associated with natural gas infrastructure</a:t>
            </a:r>
            <a:r>
              <a:rPr lang="en-US" dirty="0" smtClean="0"/>
              <a:t>”</a:t>
            </a:r>
          </a:p>
          <a:p>
            <a:pPr marL="342900" lvl="0" indent="-342900">
              <a:buFont typeface="Arial"/>
              <a:buChar char="•"/>
            </a:pPr>
            <a:r>
              <a:rPr lang="en-US" dirty="0" smtClean="0"/>
              <a:t>“our </a:t>
            </a:r>
            <a:r>
              <a:rPr lang="en-US" dirty="0"/>
              <a:t>American Medical Association supports legislation that would </a:t>
            </a:r>
            <a:r>
              <a:rPr lang="en-US" b="1" dirty="0"/>
              <a:t>require a Comprehensive Health Impact Assessment </a:t>
            </a:r>
            <a:r>
              <a:rPr lang="en-US" dirty="0"/>
              <a:t>regarding the health risks that may be associated with natural gas pipelines.”</a:t>
            </a:r>
            <a:endParaRPr lang="en-US" sz="2000" b="0" i="0" u="none" strike="noStrike" cap="none" dirty="0">
              <a:solidFill>
                <a:srgbClr val="595959"/>
              </a:solidFill>
              <a:latin typeface="Calibri"/>
              <a:ea typeface="Calibri"/>
              <a:cs typeface="Calibri"/>
              <a:sym typeface="Calibri"/>
            </a:endParaRPr>
          </a:p>
        </p:txBody>
      </p:sp>
      <p:sp>
        <p:nvSpPr>
          <p:cNvPr id="347" name="Shape 347"/>
          <p:cNvSpPr txBox="1">
            <a:spLocks noGrp="1"/>
          </p:cNvSpPr>
          <p:nvPr>
            <p:ph type="ftr" idx="11"/>
          </p:nvPr>
        </p:nvSpPr>
        <p:spPr>
          <a:xfrm>
            <a:off x="3869267" y="6356350"/>
            <a:ext cx="591151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endParaRPr lang="en-US" sz="1100" b="0" i="0" u="none" strike="noStrike" cap="none" dirty="0">
              <a:solidFill>
                <a:srgbClr val="7F7F7F"/>
              </a:solidFill>
              <a:latin typeface="Calibri"/>
              <a:ea typeface="Calibri"/>
              <a:cs typeface="Calibri"/>
              <a:sym typeface="Calibri"/>
            </a:endParaRPr>
          </a:p>
        </p:txBody>
      </p:sp>
      <p:sp>
        <p:nvSpPr>
          <p:cNvPr id="348" name="Shape 348"/>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13</a:t>
            </a:fld>
            <a:endParaRPr lang="en-US" sz="1200" b="1" i="0" u="none" strike="noStrike" cap="none">
              <a:solidFill>
                <a:schemeClr val="accent1"/>
              </a:solidFill>
              <a:latin typeface="Calibri"/>
              <a:ea typeface="Calibri"/>
              <a:cs typeface="Calibri"/>
              <a:sym typeface="Calibri"/>
            </a:endParaRPr>
          </a:p>
        </p:txBody>
      </p:sp>
      <p:pic>
        <p:nvPicPr>
          <p:cNvPr id="349" name="Shape 349"/>
          <p:cNvPicPr preferRelativeResize="0"/>
          <p:nvPr/>
        </p:nvPicPr>
        <p:blipFill rotWithShape="1">
          <a:blip r:embed="rId3">
            <a:alphaModFix/>
          </a:blip>
          <a:srcRect/>
          <a:stretch/>
        </p:blipFill>
        <p:spPr>
          <a:xfrm>
            <a:off x="8180585" y="1814513"/>
            <a:ext cx="3200398" cy="3200398"/>
          </a:xfrm>
          <a:prstGeom prst="rect">
            <a:avLst/>
          </a:prstGeom>
          <a:noFill/>
          <a:ln>
            <a:noFill/>
          </a:ln>
        </p:spPr>
      </p:pic>
      <p:pic>
        <p:nvPicPr>
          <p:cNvPr id="350" name="Shape 350"/>
          <p:cNvPicPr preferRelativeResize="0"/>
          <p:nvPr/>
        </p:nvPicPr>
        <p:blipFill rotWithShape="1">
          <a:blip r:embed="rId4">
            <a:alphaModFix/>
          </a:blip>
          <a:srcRect/>
          <a:stretch/>
        </p:blipFill>
        <p:spPr>
          <a:xfrm>
            <a:off x="10634135" y="6377853"/>
            <a:ext cx="981074" cy="35880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3869267" y="864108"/>
            <a:ext cx="7315200" cy="5120638"/>
          </a:xfrm>
          <a:prstGeom prst="rect">
            <a:avLst/>
          </a:prstGeom>
          <a:noFill/>
          <a:ln>
            <a:noFill/>
          </a:ln>
        </p:spPr>
        <p:txBody>
          <a:bodyPr lIns="91425" tIns="45700" rIns="91425" bIns="45700" anchor="ctr" anchorCtr="0">
            <a:noAutofit/>
          </a:bodyPr>
          <a:lstStyle/>
          <a:p>
            <a:pPr marL="342900" marR="0" lvl="0" indent="-342900" algn="l" rtl="0">
              <a:lnSpc>
                <a:spcPct val="90000"/>
              </a:lnSpc>
              <a:spcBef>
                <a:spcPts val="1200"/>
              </a:spcBef>
              <a:spcAft>
                <a:spcPts val="0"/>
              </a:spcAft>
              <a:buClr>
                <a:schemeClr val="accent1"/>
              </a:buClr>
              <a:buSzPct val="100000"/>
              <a:buFont typeface="Arial"/>
            </a:pPr>
            <a:r>
              <a:rPr lang="en-US" sz="2800" dirty="0" smtClean="0"/>
              <a:t>Fracked gas:  toxic </a:t>
            </a:r>
            <a:r>
              <a:rPr lang="en-US" sz="2800" dirty="0"/>
              <a:t>air, water and soil contamination.</a:t>
            </a:r>
          </a:p>
          <a:p>
            <a:pPr marL="342900" marR="0" lvl="0" indent="-342900" algn="l" rtl="0">
              <a:lnSpc>
                <a:spcPct val="90000"/>
              </a:lnSpc>
              <a:spcBef>
                <a:spcPts val="1200"/>
              </a:spcBef>
              <a:spcAft>
                <a:spcPts val="0"/>
              </a:spcAft>
              <a:buClr>
                <a:schemeClr val="accent1"/>
              </a:buClr>
              <a:buSzPct val="100000"/>
              <a:buFont typeface="Arial"/>
            </a:pPr>
            <a:r>
              <a:rPr lang="en-US" sz="2800" dirty="0" smtClean="0"/>
              <a:t>Pipelines and compressor stations transmit </a:t>
            </a:r>
            <a:r>
              <a:rPr lang="en-US" sz="2800" dirty="0"/>
              <a:t>serious  health risks to new communities.  </a:t>
            </a:r>
          </a:p>
          <a:p>
            <a:pPr marL="342900" marR="0" lvl="0" indent="-342900" algn="l" rtl="0">
              <a:lnSpc>
                <a:spcPct val="90000"/>
              </a:lnSpc>
              <a:spcBef>
                <a:spcPts val="1200"/>
              </a:spcBef>
              <a:spcAft>
                <a:spcPts val="0"/>
              </a:spcAft>
              <a:buClr>
                <a:schemeClr val="accent1"/>
              </a:buClr>
              <a:buSzPct val="100000"/>
              <a:buFont typeface="Arial"/>
            </a:pPr>
            <a:r>
              <a:rPr lang="en-US" sz="2800" b="1" dirty="0"/>
              <a:t>PSR recommends:  </a:t>
            </a:r>
          </a:p>
          <a:p>
            <a:pPr marR="0" lvl="1" algn="l" rtl="0">
              <a:lnSpc>
                <a:spcPct val="90000"/>
              </a:lnSpc>
              <a:spcBef>
                <a:spcPts val="1200"/>
              </a:spcBef>
              <a:spcAft>
                <a:spcPts val="0"/>
              </a:spcAft>
              <a:buClr>
                <a:schemeClr val="accent1"/>
              </a:buClr>
              <a:buSzPct val="100000"/>
              <a:buFont typeface="Arial"/>
            </a:pPr>
            <a:r>
              <a:rPr lang="en-US" sz="2800" b="1" i="0" u="none" strike="noStrike" cap="none" dirty="0">
                <a:solidFill>
                  <a:srgbClr val="595959"/>
                </a:solidFill>
                <a:sym typeface="Calibri"/>
              </a:rPr>
              <a:t>precautionary approach; </a:t>
            </a:r>
          </a:p>
          <a:p>
            <a:pPr marR="0" lvl="1" algn="l" rtl="0">
              <a:lnSpc>
                <a:spcPct val="90000"/>
              </a:lnSpc>
              <a:spcBef>
                <a:spcPts val="1200"/>
              </a:spcBef>
              <a:spcAft>
                <a:spcPts val="0"/>
              </a:spcAft>
              <a:buClr>
                <a:schemeClr val="accent1"/>
              </a:buClr>
              <a:buSzPct val="100000"/>
              <a:buFont typeface="Arial"/>
            </a:pPr>
            <a:r>
              <a:rPr lang="en-US" sz="2800" b="1" i="0" u="none" strike="noStrike" cap="none" dirty="0">
                <a:solidFill>
                  <a:srgbClr val="595959"/>
                </a:solidFill>
                <a:sym typeface="Calibri"/>
              </a:rPr>
              <a:t>ban fracking;</a:t>
            </a:r>
          </a:p>
          <a:p>
            <a:pPr marR="0" lvl="1" algn="l" rtl="0">
              <a:lnSpc>
                <a:spcPct val="90000"/>
              </a:lnSpc>
              <a:spcBef>
                <a:spcPts val="1200"/>
              </a:spcBef>
              <a:spcAft>
                <a:spcPts val="0"/>
              </a:spcAft>
              <a:buSzPct val="100000"/>
            </a:pPr>
            <a:r>
              <a:rPr lang="en-US" sz="2800" b="1" dirty="0"/>
              <a:t>reject pipelines;</a:t>
            </a:r>
          </a:p>
          <a:p>
            <a:pPr marR="0" lvl="1" algn="l" rtl="0">
              <a:lnSpc>
                <a:spcPct val="90000"/>
              </a:lnSpc>
              <a:spcBef>
                <a:spcPts val="1200"/>
              </a:spcBef>
              <a:spcAft>
                <a:spcPts val="0"/>
              </a:spcAft>
              <a:buSzPct val="100000"/>
            </a:pPr>
            <a:r>
              <a:rPr lang="en-US" sz="2800" b="1" dirty="0"/>
              <a:t>promote renewable energy and energy efficiency: </a:t>
            </a:r>
            <a:r>
              <a:rPr lang="en-US" sz="2800" b="1" dirty="0" smtClean="0"/>
              <a:t>cleaner, healthier </a:t>
            </a:r>
            <a:endParaRPr lang="en-US" sz="2800" b="1" dirty="0"/>
          </a:p>
        </p:txBody>
      </p:sp>
      <p:sp>
        <p:nvSpPr>
          <p:cNvPr id="356" name="Shape 356"/>
          <p:cNvSpPr txBox="1">
            <a:spLocks noGrp="1"/>
          </p:cNvSpPr>
          <p:nvPr>
            <p:ph type="title"/>
          </p:nvPr>
        </p:nvSpPr>
        <p:spPr>
          <a:xfrm>
            <a:off x="252917" y="1123837"/>
            <a:ext cx="2947480" cy="460118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FFFFF"/>
              </a:buClr>
              <a:buSzPct val="25000"/>
              <a:buFont typeface="Calibri"/>
              <a:buNone/>
            </a:pPr>
            <a:r>
              <a:rPr lang="en-US" sz="4400" b="1" i="0" u="none" strike="noStrike" cap="none" dirty="0" smtClean="0">
                <a:solidFill>
                  <a:srgbClr val="FFFFFF"/>
                </a:solidFill>
                <a:latin typeface="Calibri"/>
                <a:ea typeface="Calibri"/>
                <a:cs typeface="Calibri"/>
                <a:sym typeface="Calibri"/>
              </a:rPr>
              <a:t>PSR’s Conclusions</a:t>
            </a:r>
            <a:endParaRPr lang="en-US" sz="4400" b="1" i="0" u="none" strike="noStrike" cap="none" dirty="0">
              <a:solidFill>
                <a:srgbClr val="FFFFFF"/>
              </a:solidFill>
              <a:latin typeface="Calibri"/>
              <a:ea typeface="Calibri"/>
              <a:cs typeface="Calibri"/>
              <a:sym typeface="Calibri"/>
            </a:endParaRPr>
          </a:p>
        </p:txBody>
      </p:sp>
      <p:sp>
        <p:nvSpPr>
          <p:cNvPr id="357" name="Shape 357"/>
          <p:cNvSpPr txBox="1">
            <a:spLocks noGrp="1"/>
          </p:cNvSpPr>
          <p:nvPr>
            <p:ph type="ftr" idx="11"/>
          </p:nvPr>
        </p:nvSpPr>
        <p:spPr>
          <a:xfrm>
            <a:off x="3869267" y="6356350"/>
            <a:ext cx="591151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endParaRPr lang="en-US" sz="1100" b="0" i="0" u="none" strike="noStrike" cap="none" dirty="0">
              <a:solidFill>
                <a:srgbClr val="7F7F7F"/>
              </a:solidFill>
              <a:latin typeface="Calibri"/>
              <a:ea typeface="Calibri"/>
              <a:cs typeface="Calibri"/>
              <a:sym typeface="Calibri"/>
            </a:endParaRPr>
          </a:p>
        </p:txBody>
      </p:sp>
      <p:sp>
        <p:nvSpPr>
          <p:cNvPr id="358" name="Shape 358"/>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14</a:t>
            </a:fld>
            <a:endParaRPr lang="en-US" sz="1200" b="1" i="0" u="none" strike="noStrike" cap="none">
              <a:solidFill>
                <a:schemeClr val="accen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a:stretch/>
        </p:blipFill>
        <p:spPr>
          <a:xfrm>
            <a:off x="9497291" y="5860473"/>
            <a:ext cx="2177712" cy="89344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46300" y="2113230"/>
            <a:ext cx="2533200" cy="256228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FFFFF"/>
              </a:buClr>
              <a:buSzPct val="25000"/>
              <a:buFont typeface="Calibri"/>
              <a:buNone/>
            </a:pPr>
            <a:r>
              <a:rPr lang="en-US" sz="4000" dirty="0"/>
              <a:t>T</a:t>
            </a:r>
            <a:r>
              <a:rPr lang="en-US" sz="4000" dirty="0" smtClean="0"/>
              <a:t>oxic air pollutants</a:t>
            </a:r>
            <a:endParaRPr lang="en-US" sz="4000" dirty="0"/>
          </a:p>
        </p:txBody>
      </p:sp>
      <p:sp>
        <p:nvSpPr>
          <p:cNvPr id="158" name="Shape 158"/>
          <p:cNvSpPr txBox="1">
            <a:spLocks noGrp="1"/>
          </p:cNvSpPr>
          <p:nvPr>
            <p:ph type="body" idx="2"/>
          </p:nvPr>
        </p:nvSpPr>
        <p:spPr>
          <a:xfrm>
            <a:off x="3590969" y="1188436"/>
            <a:ext cx="2652668" cy="5167914"/>
          </a:xfrm>
          <a:prstGeom prst="rect">
            <a:avLst/>
          </a:prstGeom>
          <a:noFill/>
          <a:ln>
            <a:noFill/>
          </a:ln>
        </p:spPr>
        <p:txBody>
          <a:bodyPr lIns="91425" tIns="45700" rIns="91425" bIns="45700" anchor="ctr" anchorCtr="0">
            <a:noAutofit/>
          </a:bodyPr>
          <a:lstStyle/>
          <a:p>
            <a:pPr marL="342900" lvl="0" indent="-342900">
              <a:buFont typeface="Arial"/>
              <a:buChar char="•"/>
            </a:pPr>
            <a:r>
              <a:rPr lang="en-US" sz="2400" b="1" dirty="0" smtClean="0"/>
              <a:t>Benzene</a:t>
            </a:r>
            <a:r>
              <a:rPr lang="en-US" sz="2400" dirty="0"/>
              <a:t>: </a:t>
            </a:r>
            <a:r>
              <a:rPr lang="en-US" sz="2400" i="1" dirty="0"/>
              <a:t>known carcinogen</a:t>
            </a:r>
          </a:p>
          <a:p>
            <a:pPr marL="342900" lvl="0" indent="-342900">
              <a:buFont typeface="Arial"/>
              <a:buChar char="•"/>
            </a:pPr>
            <a:r>
              <a:rPr lang="en-US" sz="2400" b="1" dirty="0"/>
              <a:t>Toluene</a:t>
            </a:r>
            <a:r>
              <a:rPr lang="en-US" sz="2400" dirty="0"/>
              <a:t>: </a:t>
            </a:r>
            <a:r>
              <a:rPr lang="en-US" sz="2400" i="1" dirty="0"/>
              <a:t>causes miscarriages, </a:t>
            </a:r>
            <a:r>
              <a:rPr lang="en-US" sz="2400" i="1" dirty="0" smtClean="0"/>
              <a:t>birth defects; </a:t>
            </a:r>
            <a:endParaRPr lang="en-US" sz="2400" i="1" dirty="0"/>
          </a:p>
          <a:p>
            <a:pPr marL="342900" lvl="0" indent="-342900">
              <a:buFont typeface="Arial"/>
              <a:buChar char="•"/>
            </a:pPr>
            <a:r>
              <a:rPr lang="en-US" sz="2400" b="1" dirty="0" err="1"/>
              <a:t>Ethylbenzene</a:t>
            </a:r>
            <a:r>
              <a:rPr lang="en-US" sz="2400" dirty="0"/>
              <a:t>: </a:t>
            </a:r>
            <a:r>
              <a:rPr lang="en-US" sz="2400" i="1" dirty="0" smtClean="0"/>
              <a:t>may result in blood disorders</a:t>
            </a:r>
          </a:p>
          <a:p>
            <a:pPr marL="342900" lvl="0" indent="-342900">
              <a:buFont typeface="Arial"/>
              <a:buChar char="•"/>
            </a:pPr>
            <a:r>
              <a:rPr lang="en-US" sz="2400" b="1" dirty="0" smtClean="0"/>
              <a:t>Xylene</a:t>
            </a:r>
            <a:r>
              <a:rPr lang="en-US" sz="2400" dirty="0" smtClean="0"/>
              <a:t>: </a:t>
            </a:r>
            <a:r>
              <a:rPr lang="en-US" sz="2400" i="1" dirty="0" smtClean="0"/>
              <a:t>Long-term exposure may affect the nervous system</a:t>
            </a:r>
          </a:p>
          <a:p>
            <a:pPr marL="285750" marR="0" lvl="0" indent="-285750" algn="l" rtl="0">
              <a:lnSpc>
                <a:spcPct val="90000"/>
              </a:lnSpc>
              <a:spcBef>
                <a:spcPts val="1200"/>
              </a:spcBef>
              <a:spcAft>
                <a:spcPts val="0"/>
              </a:spcAft>
              <a:buClr>
                <a:schemeClr val="accent1"/>
              </a:buClr>
              <a:buSzPct val="100000"/>
              <a:buFont typeface="Arial"/>
              <a:buChar char="•"/>
            </a:pPr>
            <a:endParaRPr lang="en-US" sz="1800" b="0" i="0" u="none" strike="noStrike" cap="none" dirty="0">
              <a:solidFill>
                <a:srgbClr val="595959"/>
              </a:solidFill>
              <a:latin typeface="Calibri"/>
              <a:ea typeface="Calibri"/>
              <a:cs typeface="Calibri"/>
              <a:sym typeface="Calibri"/>
            </a:endParaRPr>
          </a:p>
        </p:txBody>
      </p:sp>
      <p:sp>
        <p:nvSpPr>
          <p:cNvPr id="159" name="Shape 159"/>
          <p:cNvSpPr txBox="1">
            <a:spLocks noGrp="1"/>
          </p:cNvSpPr>
          <p:nvPr>
            <p:ph type="ftr" idx="11"/>
          </p:nvPr>
        </p:nvSpPr>
        <p:spPr>
          <a:xfrm>
            <a:off x="3869267" y="6356350"/>
            <a:ext cx="591151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endParaRPr lang="en-US" sz="1100" b="0" i="0" u="none" strike="noStrike" cap="none" dirty="0">
              <a:solidFill>
                <a:srgbClr val="7F7F7F"/>
              </a:solidFill>
              <a:latin typeface="Calibri"/>
              <a:ea typeface="Calibri"/>
              <a:cs typeface="Calibri"/>
              <a:sym typeface="Calibri"/>
            </a:endParaRPr>
          </a:p>
        </p:txBody>
      </p:sp>
      <p:sp>
        <p:nvSpPr>
          <p:cNvPr id="160" name="Shape 160"/>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2</a:t>
            </a:fld>
            <a:endParaRPr lang="en-US" sz="1200" b="1" i="0" u="none" strike="noStrike" cap="none">
              <a:solidFill>
                <a:schemeClr val="accent1"/>
              </a:solidFill>
              <a:latin typeface="Calibri"/>
              <a:ea typeface="Calibri"/>
              <a:cs typeface="Calibri"/>
              <a:sym typeface="Calibri"/>
            </a:endParaRPr>
          </a:p>
        </p:txBody>
      </p:sp>
      <p:pic>
        <p:nvPicPr>
          <p:cNvPr id="161" name="Shape 161"/>
          <p:cNvPicPr preferRelativeResize="0"/>
          <p:nvPr/>
        </p:nvPicPr>
        <p:blipFill rotWithShape="1">
          <a:blip r:embed="rId3">
            <a:alphaModFix/>
          </a:blip>
          <a:srcRect/>
          <a:stretch/>
        </p:blipFill>
        <p:spPr>
          <a:xfrm>
            <a:off x="6243637" y="1790700"/>
            <a:ext cx="5460740" cy="3009900"/>
          </a:xfrm>
          <a:prstGeom prst="rect">
            <a:avLst/>
          </a:prstGeom>
          <a:noFill/>
          <a:ln>
            <a:noFill/>
          </a:ln>
        </p:spPr>
      </p:pic>
      <p:pic>
        <p:nvPicPr>
          <p:cNvPr id="162" name="Shape 162"/>
          <p:cNvPicPr preferRelativeResize="0"/>
          <p:nvPr/>
        </p:nvPicPr>
        <p:blipFill rotWithShape="1">
          <a:blip r:embed="rId4">
            <a:alphaModFix/>
          </a:blip>
          <a:srcRect/>
          <a:stretch/>
        </p:blipFill>
        <p:spPr>
          <a:xfrm>
            <a:off x="10723303" y="6362669"/>
            <a:ext cx="981074" cy="35880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271017" y="652812"/>
            <a:ext cx="2947500" cy="46011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FFFFF"/>
              </a:buClr>
              <a:buSzPct val="25000"/>
              <a:buFont typeface="Calibri"/>
              <a:buNone/>
            </a:pPr>
            <a:r>
              <a:rPr lang="en-US" sz="4000" dirty="0" smtClean="0"/>
              <a:t>R</a:t>
            </a:r>
            <a:r>
              <a:rPr lang="en-US" sz="4000" b="0" i="0" u="none" strike="noStrike" cap="none" dirty="0" smtClean="0">
                <a:solidFill>
                  <a:srgbClr val="FFFFFF"/>
                </a:solidFill>
                <a:sym typeface="Calibri"/>
              </a:rPr>
              <a:t>adioactivity</a:t>
            </a:r>
            <a:endParaRPr lang="en-US" sz="4000" b="0" i="0" u="none" strike="noStrike" cap="none" dirty="0">
              <a:solidFill>
                <a:srgbClr val="FFFFFF"/>
              </a:solidFill>
              <a:sym typeface="Calibri"/>
            </a:endParaRPr>
          </a:p>
        </p:txBody>
      </p:sp>
      <p:sp>
        <p:nvSpPr>
          <p:cNvPr id="302" name="Shape 302"/>
          <p:cNvSpPr txBox="1">
            <a:spLocks noGrp="1"/>
          </p:cNvSpPr>
          <p:nvPr>
            <p:ph type="body" idx="1"/>
          </p:nvPr>
        </p:nvSpPr>
        <p:spPr>
          <a:xfrm>
            <a:off x="3869267" y="1123837"/>
            <a:ext cx="3474719" cy="5120638"/>
          </a:xfrm>
          <a:prstGeom prst="rect">
            <a:avLst/>
          </a:prstGeom>
          <a:noFill/>
          <a:ln>
            <a:noFill/>
          </a:ln>
        </p:spPr>
        <p:txBody>
          <a:bodyPr lIns="91425" tIns="45700" rIns="91425" bIns="45700" anchor="ctr" anchorCtr="0">
            <a:noAutofit/>
          </a:bodyPr>
          <a:lstStyle/>
          <a:p>
            <a:pPr marL="342900" marR="0" lvl="0" indent="-342900" algn="l" rtl="0">
              <a:lnSpc>
                <a:spcPct val="90000"/>
              </a:lnSpc>
              <a:spcBef>
                <a:spcPts val="0"/>
              </a:spcBef>
              <a:spcAft>
                <a:spcPts val="0"/>
              </a:spcAft>
              <a:buClr>
                <a:schemeClr val="accent1"/>
              </a:buClr>
              <a:buSzPct val="101826"/>
              <a:buFont typeface="Arial"/>
              <a:buChar char="•"/>
            </a:pPr>
            <a:r>
              <a:rPr lang="en-US" sz="2220" b="0" i="0" u="none" strike="noStrike" cap="none" dirty="0">
                <a:solidFill>
                  <a:srgbClr val="595959"/>
                </a:solidFill>
                <a:latin typeface="Calibri"/>
                <a:ea typeface="Calibri"/>
                <a:cs typeface="Calibri"/>
                <a:sym typeface="Calibri"/>
              </a:rPr>
              <a:t>Radioactive </a:t>
            </a:r>
            <a:r>
              <a:rPr lang="en-US" sz="2220" b="0" i="0" u="none" strike="noStrike" cap="none" dirty="0" smtClean="0">
                <a:solidFill>
                  <a:srgbClr val="595959"/>
                </a:solidFill>
                <a:latin typeface="Calibri"/>
                <a:ea typeface="Calibri"/>
                <a:cs typeface="Calibri"/>
                <a:sym typeface="Calibri"/>
              </a:rPr>
              <a:t>elements </a:t>
            </a:r>
            <a:r>
              <a:rPr lang="en-US" sz="2220" b="0" i="0" u="none" strike="noStrike" cap="none" dirty="0">
                <a:solidFill>
                  <a:srgbClr val="595959"/>
                </a:solidFill>
                <a:latin typeface="Calibri"/>
                <a:ea typeface="Calibri"/>
                <a:cs typeface="Calibri"/>
                <a:sym typeface="Calibri"/>
              </a:rPr>
              <a:t>in Marcellus </a:t>
            </a:r>
            <a:r>
              <a:rPr lang="en-US" sz="2220" b="0" i="0" u="none" strike="noStrike" cap="none" dirty="0" err="1">
                <a:solidFill>
                  <a:srgbClr val="595959"/>
                </a:solidFill>
                <a:latin typeface="Calibri"/>
                <a:ea typeface="Calibri"/>
                <a:cs typeface="Calibri"/>
                <a:sym typeface="Calibri"/>
              </a:rPr>
              <a:t>shales</a:t>
            </a:r>
            <a:r>
              <a:rPr lang="en-US" sz="2220" b="0" i="0" u="none" strike="noStrike" cap="none" dirty="0">
                <a:solidFill>
                  <a:srgbClr val="595959"/>
                </a:solidFill>
                <a:latin typeface="Calibri"/>
                <a:ea typeface="Calibri"/>
                <a:cs typeface="Calibri"/>
                <a:sym typeface="Calibri"/>
              </a:rPr>
              <a:t>: uranium, thorium, radium, polonium, radon.</a:t>
            </a:r>
          </a:p>
          <a:p>
            <a:pPr marL="342900" marR="0" lvl="0" indent="-342900" algn="l" rtl="0">
              <a:lnSpc>
                <a:spcPct val="90000"/>
              </a:lnSpc>
              <a:spcBef>
                <a:spcPts val="1200"/>
              </a:spcBef>
              <a:spcAft>
                <a:spcPts val="0"/>
              </a:spcAft>
              <a:buClr>
                <a:schemeClr val="accent1"/>
              </a:buClr>
              <a:buSzPct val="101826"/>
              <a:buFont typeface="Arial"/>
              <a:buChar char="•"/>
            </a:pPr>
            <a:r>
              <a:rPr lang="en-US" sz="2220" b="0" i="0" u="none" strike="noStrike" cap="none" dirty="0">
                <a:solidFill>
                  <a:srgbClr val="595959"/>
                </a:solidFill>
                <a:latin typeface="Calibri"/>
                <a:ea typeface="Calibri"/>
                <a:cs typeface="Calibri"/>
                <a:sym typeface="Calibri"/>
              </a:rPr>
              <a:t>Radium and radon levels from Marcellus shale are significantly elevated </a:t>
            </a:r>
            <a:endParaRPr lang="en-US" sz="2220" b="0" i="0" u="none" strike="noStrike" cap="none" dirty="0" smtClean="0">
              <a:solidFill>
                <a:srgbClr val="595959"/>
              </a:solidFill>
              <a:latin typeface="Calibri"/>
              <a:ea typeface="Calibri"/>
              <a:cs typeface="Calibri"/>
              <a:sym typeface="Calibri"/>
            </a:endParaRPr>
          </a:p>
          <a:p>
            <a:pPr marL="342900" marR="0" lvl="0" indent="-342900" algn="l" rtl="0">
              <a:lnSpc>
                <a:spcPct val="90000"/>
              </a:lnSpc>
              <a:spcBef>
                <a:spcPts val="1200"/>
              </a:spcBef>
              <a:spcAft>
                <a:spcPts val="0"/>
              </a:spcAft>
              <a:buClr>
                <a:schemeClr val="accent1"/>
              </a:buClr>
              <a:buSzPct val="101826"/>
              <a:buFont typeface="Arial"/>
              <a:buChar char="•"/>
            </a:pPr>
            <a:r>
              <a:rPr lang="en-US" sz="2220" dirty="0" smtClean="0"/>
              <a:t>Radon </a:t>
            </a:r>
            <a:r>
              <a:rPr lang="en-US" sz="2220" dirty="0"/>
              <a:t>travels with methane through the pipelines.</a:t>
            </a:r>
          </a:p>
          <a:p>
            <a:pPr marL="182880" marR="0" lvl="0" indent="-182880" algn="l" rtl="0">
              <a:lnSpc>
                <a:spcPct val="90000"/>
              </a:lnSpc>
              <a:spcBef>
                <a:spcPts val="1200"/>
              </a:spcBef>
              <a:spcAft>
                <a:spcPts val="0"/>
              </a:spcAft>
              <a:buClr>
                <a:schemeClr val="accent1"/>
              </a:buClr>
              <a:buSzPct val="25000"/>
              <a:buFont typeface="Noto Sans Symbols"/>
              <a:buNone/>
            </a:pPr>
            <a:endParaRPr sz="1850" dirty="0"/>
          </a:p>
        </p:txBody>
      </p:sp>
      <p:sp>
        <p:nvSpPr>
          <p:cNvPr id="303" name="Shape 303"/>
          <p:cNvSpPr txBox="1">
            <a:spLocks noGrp="1"/>
          </p:cNvSpPr>
          <p:nvPr>
            <p:ph type="ftr" idx="11"/>
          </p:nvPr>
        </p:nvSpPr>
        <p:spPr>
          <a:xfrm>
            <a:off x="3869267" y="6356350"/>
            <a:ext cx="591151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endParaRPr lang="en-US" sz="1100" b="0" i="0" u="none" strike="noStrike" cap="none" dirty="0">
              <a:solidFill>
                <a:srgbClr val="7F7F7F"/>
              </a:solidFill>
              <a:latin typeface="Calibri"/>
              <a:ea typeface="Calibri"/>
              <a:cs typeface="Calibri"/>
              <a:sym typeface="Calibri"/>
            </a:endParaRPr>
          </a:p>
        </p:txBody>
      </p:sp>
      <p:sp>
        <p:nvSpPr>
          <p:cNvPr id="304" name="Shape 304"/>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3</a:t>
            </a:fld>
            <a:endParaRPr lang="en-US" sz="1200" b="1" i="0" u="none" strike="noStrike" cap="none">
              <a:solidFill>
                <a:schemeClr val="accent1"/>
              </a:solidFill>
              <a:latin typeface="Calibri"/>
              <a:ea typeface="Calibri"/>
              <a:cs typeface="Calibri"/>
              <a:sym typeface="Calibri"/>
            </a:endParaRPr>
          </a:p>
        </p:txBody>
      </p:sp>
      <p:pic>
        <p:nvPicPr>
          <p:cNvPr id="305" name="Shape 305"/>
          <p:cNvPicPr preferRelativeResize="0">
            <a:picLocks noGrp="1"/>
          </p:cNvPicPr>
          <p:nvPr>
            <p:ph type="body" idx="2"/>
          </p:nvPr>
        </p:nvPicPr>
        <p:blipFill rotWithShape="1">
          <a:blip r:embed="rId3">
            <a:alphaModFix/>
          </a:blip>
          <a:srcRect l="61746" t="12486" r="2733" b="22755"/>
          <a:stretch/>
        </p:blipFill>
        <p:spPr>
          <a:xfrm>
            <a:off x="7933963" y="1123837"/>
            <a:ext cx="3250445" cy="4601181"/>
          </a:xfrm>
          <a:prstGeom prst="rect">
            <a:avLst/>
          </a:prstGeom>
          <a:noFill/>
          <a:ln w="9525" cap="flat" cmpd="sng">
            <a:solidFill>
              <a:srgbClr val="FF0000"/>
            </a:solidFill>
            <a:prstDash val="solid"/>
            <a:miter/>
            <a:headEnd type="none" w="med" len="med"/>
            <a:tailEnd type="none" w="med" len="med"/>
          </a:ln>
        </p:spPr>
      </p:pic>
      <p:pic>
        <p:nvPicPr>
          <p:cNvPr id="306" name="Shape 306"/>
          <p:cNvPicPr preferRelativeResize="0"/>
          <p:nvPr/>
        </p:nvPicPr>
        <p:blipFill rotWithShape="1">
          <a:blip r:embed="rId4">
            <a:alphaModFix/>
          </a:blip>
          <a:srcRect/>
          <a:stretch/>
        </p:blipFill>
        <p:spPr>
          <a:xfrm>
            <a:off x="10909060" y="6395108"/>
            <a:ext cx="981074" cy="35880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256032" y="1143001"/>
            <a:ext cx="2834640" cy="113284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Calibri"/>
              <a:buNone/>
            </a:pPr>
            <a:endParaRPr lang="en-US" sz="3600" b="0" i="0" u="none" strike="noStrike" cap="none" dirty="0">
              <a:solidFill>
                <a:srgbClr val="FFFFFF"/>
              </a:solidFill>
              <a:latin typeface="Calibri"/>
              <a:ea typeface="Calibri"/>
              <a:cs typeface="Calibri"/>
              <a:sym typeface="Calibri"/>
            </a:endParaRPr>
          </a:p>
        </p:txBody>
      </p:sp>
      <p:sp>
        <p:nvSpPr>
          <p:cNvPr id="233" name="Shape 233"/>
          <p:cNvSpPr txBox="1">
            <a:spLocks noGrp="1"/>
          </p:cNvSpPr>
          <p:nvPr>
            <p:ph type="body" idx="2"/>
          </p:nvPr>
        </p:nvSpPr>
        <p:spPr>
          <a:xfrm>
            <a:off x="256032" y="2113280"/>
            <a:ext cx="2834640" cy="37028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US" sz="4000" b="0" i="0" u="none" strike="noStrike" cap="none" dirty="0">
                <a:solidFill>
                  <a:srgbClr val="FFFFFF"/>
                </a:solidFill>
                <a:latin typeface="Calibri"/>
                <a:ea typeface="Calibri"/>
                <a:cs typeface="Calibri"/>
                <a:sym typeface="Calibri"/>
              </a:rPr>
              <a:t>Particulate Matter </a:t>
            </a:r>
          </a:p>
        </p:txBody>
      </p:sp>
      <p:sp>
        <p:nvSpPr>
          <p:cNvPr id="234" name="Shape 234"/>
          <p:cNvSpPr txBox="1">
            <a:spLocks noGrp="1"/>
          </p:cNvSpPr>
          <p:nvPr>
            <p:ph type="ftr" idx="11"/>
          </p:nvPr>
        </p:nvSpPr>
        <p:spPr>
          <a:xfrm>
            <a:off x="3869267" y="6356350"/>
            <a:ext cx="591151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endParaRPr lang="en-US" sz="1100" b="0" i="0" u="none" strike="noStrike" cap="none" dirty="0">
              <a:solidFill>
                <a:srgbClr val="7F7F7F"/>
              </a:solidFill>
              <a:latin typeface="Calibri"/>
              <a:ea typeface="Calibri"/>
              <a:cs typeface="Calibri"/>
              <a:sym typeface="Calibri"/>
            </a:endParaRPr>
          </a:p>
        </p:txBody>
      </p:sp>
      <p:sp>
        <p:nvSpPr>
          <p:cNvPr id="235" name="Shape 235"/>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4</a:t>
            </a:fld>
            <a:endParaRPr lang="en-US" sz="1200" b="1" i="0" u="none" strike="noStrike" cap="none">
              <a:solidFill>
                <a:schemeClr val="accent1"/>
              </a:solidFill>
              <a:latin typeface="Calibri"/>
              <a:ea typeface="Calibri"/>
              <a:cs typeface="Calibri"/>
              <a:sym typeface="Calibri"/>
            </a:endParaRPr>
          </a:p>
        </p:txBody>
      </p:sp>
      <p:pic>
        <p:nvPicPr>
          <p:cNvPr id="236" name="Shape 236"/>
          <p:cNvPicPr preferRelativeResize="0">
            <a:picLocks noGrp="1"/>
          </p:cNvPicPr>
          <p:nvPr>
            <p:ph type="body" idx="1"/>
          </p:nvPr>
        </p:nvPicPr>
        <p:blipFill rotWithShape="1">
          <a:blip r:embed="rId3">
            <a:alphaModFix/>
          </a:blip>
          <a:srcRect/>
          <a:stretch/>
        </p:blipFill>
        <p:spPr>
          <a:xfrm>
            <a:off x="4235450" y="984250"/>
            <a:ext cx="6578598" cy="4889500"/>
          </a:xfrm>
          <a:prstGeom prst="rect">
            <a:avLst/>
          </a:prstGeom>
          <a:noFill/>
          <a:ln>
            <a:noFill/>
          </a:ln>
        </p:spPr>
      </p:pic>
      <p:pic>
        <p:nvPicPr>
          <p:cNvPr id="237" name="Shape 237"/>
          <p:cNvPicPr preferRelativeResize="0"/>
          <p:nvPr/>
        </p:nvPicPr>
        <p:blipFill rotWithShape="1">
          <a:blip r:embed="rId4">
            <a:alphaModFix/>
          </a:blip>
          <a:srcRect/>
          <a:stretch/>
        </p:blipFill>
        <p:spPr>
          <a:xfrm>
            <a:off x="10814049" y="6362669"/>
            <a:ext cx="981074" cy="35880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52917" y="1123837"/>
            <a:ext cx="2947480" cy="460118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FFFFF"/>
              </a:buClr>
              <a:buSzPct val="25000"/>
              <a:buFont typeface="Calibri"/>
              <a:buNone/>
            </a:pPr>
            <a:r>
              <a:rPr lang="en-US" sz="4000" dirty="0"/>
              <a:t>Most Vulnerable:  </a:t>
            </a:r>
            <a:r>
              <a:rPr lang="en-US" sz="4000" b="0" i="0" u="none" strike="noStrike" cap="none" dirty="0">
                <a:solidFill>
                  <a:srgbClr val="FFFFFF"/>
                </a:solidFill>
                <a:sym typeface="Calibri"/>
              </a:rPr>
              <a:t>Children, pregnant women </a:t>
            </a:r>
          </a:p>
        </p:txBody>
      </p:sp>
      <p:sp>
        <p:nvSpPr>
          <p:cNvPr id="245" name="Shape 245"/>
          <p:cNvSpPr txBox="1">
            <a:spLocks noGrp="1"/>
          </p:cNvSpPr>
          <p:nvPr>
            <p:ph type="ftr" idx="11"/>
          </p:nvPr>
        </p:nvSpPr>
        <p:spPr>
          <a:xfrm>
            <a:off x="3869267" y="6356350"/>
            <a:ext cx="591151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endParaRPr lang="en-US" sz="1100" b="0" i="0" u="none" strike="noStrike" cap="none" dirty="0">
              <a:solidFill>
                <a:srgbClr val="7F7F7F"/>
              </a:solidFill>
              <a:latin typeface="Calibri"/>
              <a:ea typeface="Calibri"/>
              <a:cs typeface="Calibri"/>
              <a:sym typeface="Calibri"/>
            </a:endParaRPr>
          </a:p>
        </p:txBody>
      </p:sp>
      <p:sp>
        <p:nvSpPr>
          <p:cNvPr id="246" name="Shape 246"/>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5</a:t>
            </a:fld>
            <a:endParaRPr lang="en-US" sz="1200" b="1" i="0" u="none" strike="noStrike" cap="none">
              <a:solidFill>
                <a:schemeClr val="accent1"/>
              </a:solidFill>
              <a:latin typeface="Calibri"/>
              <a:ea typeface="Calibri"/>
              <a:cs typeface="Calibri"/>
              <a:sym typeface="Calibri"/>
            </a:endParaRPr>
          </a:p>
        </p:txBody>
      </p:sp>
      <p:pic>
        <p:nvPicPr>
          <p:cNvPr id="248" name="Shape 248"/>
          <p:cNvPicPr preferRelativeResize="0"/>
          <p:nvPr/>
        </p:nvPicPr>
        <p:blipFill rotWithShape="1">
          <a:blip r:embed="rId3">
            <a:alphaModFix/>
          </a:blip>
          <a:srcRect/>
          <a:stretch/>
        </p:blipFill>
        <p:spPr>
          <a:xfrm>
            <a:off x="10909060" y="6362669"/>
            <a:ext cx="981074" cy="358806"/>
          </a:xfrm>
          <a:prstGeom prst="rect">
            <a:avLst/>
          </a:prstGeom>
          <a:noFill/>
          <a:ln>
            <a:noFill/>
          </a:ln>
        </p:spPr>
      </p:pic>
      <p:pic>
        <p:nvPicPr>
          <p:cNvPr id="9" name="Picture 3" descr="C:\Users\Miranda\Documents\Downloads\5703654352_7274ab4c75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799" y="1586345"/>
            <a:ext cx="6287335" cy="4190876"/>
          </a:xfrm>
          <a:prstGeom prst="rect">
            <a:avLst/>
          </a:prstGeom>
          <a:noFill/>
          <a:extLst>
            <a:ext uri="{909E8E84-426E-40DD-AFC4-6F175D3DCCD1}">
              <a14:hiddenFill xmlns:a14="http://schemas.microsoft.com/office/drawing/2010/main">
                <a:solidFill>
                  <a:srgbClr val="FFFFFF"/>
                </a:solidFill>
              </a14:hiddenFill>
            </a:ext>
          </a:extLst>
        </p:spPr>
      </p:pic>
      <p:pic>
        <p:nvPicPr>
          <p:cNvPr id="244" name="Shape 244"/>
          <p:cNvPicPr preferRelativeResize="0">
            <a:picLocks noGrp="1"/>
          </p:cNvPicPr>
          <p:nvPr>
            <p:ph type="body" idx="1"/>
          </p:nvPr>
        </p:nvPicPr>
        <p:blipFill rotWithShape="1">
          <a:blip r:embed="rId5">
            <a:alphaModFix/>
          </a:blip>
          <a:srcRect/>
          <a:stretch/>
        </p:blipFill>
        <p:spPr>
          <a:xfrm>
            <a:off x="4022846" y="564994"/>
            <a:ext cx="2615140" cy="392271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252917" y="1123837"/>
            <a:ext cx="2947480" cy="460118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FFFFFF"/>
              </a:buClr>
              <a:buSzPct val="25000"/>
              <a:buFont typeface="Calibri"/>
              <a:buNone/>
            </a:pPr>
            <a:r>
              <a:rPr lang="en-US" sz="4000" b="0" i="0" u="none" strike="noStrike" cap="none" dirty="0" smtClean="0">
                <a:solidFill>
                  <a:srgbClr val="FFFFFF"/>
                </a:solidFill>
                <a:latin typeface="Calibri"/>
                <a:ea typeface="Calibri"/>
                <a:cs typeface="Calibri"/>
                <a:sym typeface="Calibri"/>
              </a:rPr>
              <a:t>Fracking:  Heavy industry in rural areas</a:t>
            </a:r>
            <a:r>
              <a:rPr lang="en-US" sz="4000" b="0" i="0" u="none" strike="noStrike" cap="none" dirty="0">
                <a:solidFill>
                  <a:srgbClr val="FFFFFF"/>
                </a:solidFill>
                <a:latin typeface="Calibri"/>
                <a:ea typeface="Calibri"/>
                <a:cs typeface="Calibri"/>
                <a:sym typeface="Calibri"/>
              </a:rPr>
              <a:t/>
            </a:r>
            <a:br>
              <a:rPr lang="en-US" sz="4000" b="0" i="0" u="none" strike="noStrike" cap="none" dirty="0">
                <a:solidFill>
                  <a:srgbClr val="FFFFFF"/>
                </a:solidFill>
                <a:latin typeface="Calibri"/>
                <a:ea typeface="Calibri"/>
                <a:cs typeface="Calibri"/>
                <a:sym typeface="Calibri"/>
              </a:rPr>
            </a:br>
            <a:endParaRPr lang="en-US" sz="4000" b="0" i="0" u="none" strike="noStrike" cap="none" dirty="0">
              <a:solidFill>
                <a:srgbClr val="FFFFFF"/>
              </a:solidFill>
              <a:latin typeface="Calibri"/>
              <a:ea typeface="Calibri"/>
              <a:cs typeface="Calibri"/>
              <a:sym typeface="Calibri"/>
            </a:endParaRPr>
          </a:p>
        </p:txBody>
      </p:sp>
      <p:sp>
        <p:nvSpPr>
          <p:cNvPr id="116" name="Shape 116"/>
          <p:cNvSpPr txBox="1">
            <a:spLocks noGrp="1"/>
          </p:cNvSpPr>
          <p:nvPr>
            <p:ph type="ftr" idx="11"/>
          </p:nvPr>
        </p:nvSpPr>
        <p:spPr>
          <a:xfrm>
            <a:off x="3869267" y="6356350"/>
            <a:ext cx="5911517"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endParaRPr lang="en-US" sz="1100" b="0" i="0" u="none" strike="noStrike" cap="none" dirty="0">
              <a:solidFill>
                <a:srgbClr val="7F7F7F"/>
              </a:solidFill>
              <a:latin typeface="Calibri"/>
              <a:ea typeface="Calibri"/>
              <a:cs typeface="Calibri"/>
              <a:sym typeface="Calibri"/>
            </a:endParaRPr>
          </a:p>
        </p:txBody>
      </p:sp>
      <p:sp>
        <p:nvSpPr>
          <p:cNvPr id="117" name="Shape 117"/>
          <p:cNvSpPr txBox="1">
            <a:spLocks noGrp="1"/>
          </p:cNvSpPr>
          <p:nvPr>
            <p:ph type="sldNum" idx="12"/>
          </p:nvPr>
        </p:nvSpPr>
        <p:spPr>
          <a:xfrm>
            <a:off x="10634135" y="6356350"/>
            <a:ext cx="1530926"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6</a:t>
            </a:fld>
            <a:endParaRPr lang="en-US" sz="1200" b="1" i="0" u="none" strike="noStrike" cap="none">
              <a:solidFill>
                <a:schemeClr val="accent1"/>
              </a:solidFill>
              <a:latin typeface="Calibri"/>
              <a:ea typeface="Calibri"/>
              <a:cs typeface="Calibri"/>
              <a:sym typeface="Calibri"/>
            </a:endParaRPr>
          </a:p>
        </p:txBody>
      </p:sp>
      <p:pic>
        <p:nvPicPr>
          <p:cNvPr id="118" name="Shape 118"/>
          <p:cNvPicPr preferRelativeResize="0"/>
          <p:nvPr/>
        </p:nvPicPr>
        <p:blipFill rotWithShape="1">
          <a:blip r:embed="rId3">
            <a:alphaModFix/>
          </a:blip>
          <a:srcRect/>
          <a:stretch/>
        </p:blipFill>
        <p:spPr>
          <a:xfrm>
            <a:off x="11210924" y="6419219"/>
            <a:ext cx="981074" cy="358806"/>
          </a:xfrm>
          <a:prstGeom prst="rect">
            <a:avLst/>
          </a:prstGeom>
          <a:noFill/>
          <a:ln>
            <a:noFill/>
          </a:ln>
        </p:spPr>
      </p:pic>
      <p:pic>
        <p:nvPicPr>
          <p:cNvPr id="119" name="Shape 119"/>
          <p:cNvPicPr preferRelativeResize="0"/>
          <p:nvPr/>
        </p:nvPicPr>
        <p:blipFill rotWithShape="1">
          <a:blip r:embed="rId4">
            <a:alphaModFix/>
          </a:blip>
          <a:srcRect/>
          <a:stretch/>
        </p:blipFill>
        <p:spPr>
          <a:xfrm>
            <a:off x="9336598" y="2030951"/>
            <a:ext cx="2578226" cy="3878359"/>
          </a:xfrm>
          <a:prstGeom prst="rect">
            <a:avLst/>
          </a:prstGeom>
          <a:noFill/>
          <a:ln>
            <a:noFill/>
          </a:ln>
        </p:spPr>
      </p:pic>
      <p:pic>
        <p:nvPicPr>
          <p:cNvPr id="115" name="Shape 115"/>
          <p:cNvPicPr preferRelativeResize="0">
            <a:picLocks noGrp="1"/>
          </p:cNvPicPr>
          <p:nvPr>
            <p:ph type="body" idx="1"/>
          </p:nvPr>
        </p:nvPicPr>
        <p:blipFill rotWithShape="1">
          <a:blip r:embed="rId5">
            <a:alphaModFix/>
          </a:blip>
          <a:srcRect/>
          <a:stretch/>
        </p:blipFill>
        <p:spPr>
          <a:xfrm>
            <a:off x="4065822" y="833120"/>
            <a:ext cx="5717816" cy="398272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256025" y="885824"/>
            <a:ext cx="2834700" cy="345757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Calibri"/>
              <a:buNone/>
            </a:pPr>
            <a:r>
              <a:rPr lang="en-US" sz="4000" dirty="0">
                <a:solidFill>
                  <a:schemeClr val="lt1"/>
                </a:solidFill>
              </a:rPr>
              <a:t>Methane:  </a:t>
            </a:r>
            <a:r>
              <a:rPr lang="en-US" sz="4000" dirty="0" smtClean="0">
                <a:solidFill>
                  <a:schemeClr val="lt1"/>
                </a:solidFill>
              </a:rPr>
              <a:t>potent </a:t>
            </a:r>
            <a:r>
              <a:rPr lang="en-US" sz="4000" dirty="0">
                <a:solidFill>
                  <a:schemeClr val="lt1"/>
                </a:solidFill>
              </a:rPr>
              <a:t>climate change gas</a:t>
            </a:r>
          </a:p>
        </p:txBody>
      </p:sp>
      <p:sp>
        <p:nvSpPr>
          <p:cNvPr id="169" name="Shape 169"/>
          <p:cNvSpPr txBox="1">
            <a:spLocks noGrp="1"/>
          </p:cNvSpPr>
          <p:nvPr>
            <p:ph type="body" idx="1"/>
          </p:nvPr>
        </p:nvSpPr>
        <p:spPr>
          <a:xfrm>
            <a:off x="256025" y="3573245"/>
            <a:ext cx="2834700" cy="2242500"/>
          </a:xfrm>
          <a:prstGeom prst="rect">
            <a:avLst/>
          </a:prstGeom>
          <a:noFill/>
          <a:ln>
            <a:noFill/>
          </a:ln>
        </p:spPr>
        <p:txBody>
          <a:bodyPr lIns="91425" tIns="45700" rIns="91425" bIns="45700" anchor="t" anchorCtr="0">
            <a:noAutofit/>
          </a:bodyPr>
          <a:lstStyle/>
          <a:p>
            <a:pPr marL="0" marR="0" lvl="0" indent="0" algn="l" rtl="0">
              <a:lnSpc>
                <a:spcPct val="100000"/>
              </a:lnSpc>
              <a:spcBef>
                <a:spcPts val="1200"/>
              </a:spcBef>
              <a:spcAft>
                <a:spcPts val="0"/>
              </a:spcAft>
              <a:buClr>
                <a:schemeClr val="accent1"/>
              </a:buClr>
              <a:buSzPct val="25000"/>
              <a:buFont typeface="Noto Sans Symbols"/>
              <a:buNone/>
            </a:pPr>
            <a:endParaRPr lang="en-US" sz="2400" dirty="0"/>
          </a:p>
        </p:txBody>
      </p:sp>
      <p:sp>
        <p:nvSpPr>
          <p:cNvPr id="170" name="Shape 170"/>
          <p:cNvSpPr txBox="1">
            <a:spLocks noGrp="1"/>
          </p:cNvSpPr>
          <p:nvPr>
            <p:ph type="ftr" idx="11"/>
          </p:nvPr>
        </p:nvSpPr>
        <p:spPr>
          <a:xfrm>
            <a:off x="3499101" y="6356350"/>
            <a:ext cx="5911499" cy="365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100" b="0" i="0" u="none" strike="noStrike" cap="none">
                <a:solidFill>
                  <a:srgbClr val="7F7F7F"/>
                </a:solidFill>
                <a:latin typeface="Calibri"/>
                <a:ea typeface="Calibri"/>
                <a:cs typeface="Calibri"/>
                <a:sym typeface="Calibri"/>
              </a:rPr>
              <a:t>September 2016</a:t>
            </a:r>
          </a:p>
        </p:txBody>
      </p:sp>
      <p:sp>
        <p:nvSpPr>
          <p:cNvPr id="171" name="Shape 171"/>
          <p:cNvSpPr txBox="1">
            <a:spLocks noGrp="1"/>
          </p:cNvSpPr>
          <p:nvPr>
            <p:ph type="sldNum" idx="12"/>
          </p:nvPr>
        </p:nvSpPr>
        <p:spPr>
          <a:xfrm>
            <a:off x="10634135" y="6356350"/>
            <a:ext cx="15309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a:solidFill>
                  <a:schemeClr val="accent1"/>
                </a:solidFill>
                <a:latin typeface="Calibri"/>
                <a:ea typeface="Calibri"/>
                <a:cs typeface="Calibri"/>
                <a:sym typeface="Calibri"/>
              </a:rPr>
              <a:t>7</a:t>
            </a:fld>
            <a:endParaRPr lang="en-US" sz="1200" b="1" i="0" u="none" strike="noStrike" cap="none">
              <a:solidFill>
                <a:schemeClr val="accent1"/>
              </a:solidFill>
              <a:latin typeface="Calibri"/>
              <a:ea typeface="Calibri"/>
              <a:cs typeface="Calibri"/>
              <a:sym typeface="Calibri"/>
            </a:endParaRPr>
          </a:p>
        </p:txBody>
      </p:sp>
      <p:pic>
        <p:nvPicPr>
          <p:cNvPr id="172" name="Shape 172"/>
          <p:cNvPicPr preferRelativeResize="0"/>
          <p:nvPr/>
        </p:nvPicPr>
        <p:blipFill rotWithShape="1">
          <a:blip r:embed="rId3">
            <a:alphaModFix/>
          </a:blip>
          <a:srcRect/>
          <a:stretch/>
        </p:blipFill>
        <p:spPr>
          <a:xfrm>
            <a:off x="10704800" y="6362669"/>
            <a:ext cx="981000" cy="358800"/>
          </a:xfrm>
          <a:prstGeom prst="rect">
            <a:avLst/>
          </a:prstGeom>
          <a:noFill/>
          <a:ln>
            <a:noFill/>
          </a:ln>
        </p:spPr>
      </p:pic>
      <p:pic>
        <p:nvPicPr>
          <p:cNvPr id="173" name="Shape 173"/>
          <p:cNvPicPr preferRelativeResize="0"/>
          <p:nvPr/>
        </p:nvPicPr>
        <p:blipFill>
          <a:blip r:embed="rId4">
            <a:alphaModFix/>
          </a:blip>
          <a:stretch>
            <a:fillRect/>
          </a:stretch>
        </p:blipFill>
        <p:spPr>
          <a:xfrm>
            <a:off x="3428999" y="528300"/>
            <a:ext cx="8256801" cy="55721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2017 in the U.S.A.</a:t>
            </a:r>
            <a:endParaRPr lang="en-US" dirty="0"/>
          </a:p>
        </p:txBody>
      </p:sp>
      <p:sp>
        <p:nvSpPr>
          <p:cNvPr id="3" name="Text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indent="0">
              <a:buNone/>
            </a:pPr>
            <a:r>
              <a:rPr lang="en-US" dirty="0" smtClean="0"/>
              <a:t>Houston, Texas</a:t>
            </a:r>
            <a:endParaRPr lang="en-US" dirty="0"/>
          </a:p>
        </p:txBody>
      </p:sp>
      <p:sp>
        <p:nvSpPr>
          <p:cNvPr id="4" name="Text Placeholder 3"/>
          <p:cNvSpPr>
            <a:spLocks noGrp="1"/>
          </p:cNvSpPr>
          <p:nvPr>
            <p:ph type="body" idx="2"/>
          </p:nvPr>
        </p:nvSpPr>
        <p:spPr/>
        <p:txBody>
          <a:bodyPr/>
          <a:lstStyle/>
          <a:p>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smtClean="0">
                <a:solidFill>
                  <a:schemeClr val="accent1"/>
                </a:solidFill>
                <a:latin typeface="Calibri"/>
                <a:ea typeface="Calibri"/>
                <a:cs typeface="Calibri"/>
                <a:sym typeface="Calibri"/>
              </a:rPr>
              <a:t>8</a:t>
            </a:fld>
            <a:endParaRPr lang="en-US" sz="1200" b="1" i="0" u="none" strike="noStrike" cap="none">
              <a:solidFill>
                <a:schemeClr val="accent1"/>
              </a:solidFill>
              <a:latin typeface="Calibri"/>
              <a:ea typeface="Calibri"/>
              <a:cs typeface="Calibri"/>
              <a:sym typeface="Calibri"/>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193" y="872837"/>
            <a:ext cx="7543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203"/>
          <p:cNvPicPr preferRelativeResize="0"/>
          <p:nvPr/>
        </p:nvPicPr>
        <p:blipFill rotWithShape="1">
          <a:blip r:embed="rId4">
            <a:alphaModFix/>
          </a:blip>
          <a:srcRect/>
          <a:stretch/>
        </p:blipFill>
        <p:spPr>
          <a:xfrm>
            <a:off x="10776989" y="6414987"/>
            <a:ext cx="981074" cy="358806"/>
          </a:xfrm>
          <a:prstGeom prst="rect">
            <a:avLst/>
          </a:prstGeom>
          <a:noFill/>
          <a:ln>
            <a:noFill/>
          </a:ln>
        </p:spPr>
      </p:pic>
    </p:spTree>
    <p:extLst>
      <p:ext uri="{BB962C8B-B14F-4D97-AF65-F5344CB8AC3E}">
        <p14:creationId xmlns:p14="http://schemas.microsoft.com/office/powerpoint/2010/main" val="188575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800" dirty="0" smtClean="0"/>
              <a:t>Climate </a:t>
            </a:r>
            <a:r>
              <a:rPr lang="en-US" sz="3800" dirty="0"/>
              <a:t>Change 2017 in the U.S.A</a:t>
            </a:r>
            <a:r>
              <a:rPr lang="en-US" sz="3800" dirty="0" smtClean="0"/>
              <a:t>.,</a:t>
            </a:r>
            <a:br>
              <a:rPr lang="en-US" sz="3800" dirty="0" smtClean="0"/>
            </a:br>
            <a:r>
              <a:rPr lang="en-US" dirty="0" smtClean="0"/>
              <a:t>continued</a:t>
            </a:r>
            <a:endParaRPr lang="en-US" dirty="0"/>
          </a:p>
        </p:txBody>
      </p:sp>
      <p:sp>
        <p:nvSpPr>
          <p:cNvPr id="3" name="Text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indent="0">
              <a:buNone/>
            </a:pPr>
            <a:endParaRPr lang="en-US" dirty="0"/>
          </a:p>
          <a:p>
            <a:pPr indent="0">
              <a:buNone/>
            </a:pPr>
            <a:r>
              <a:rPr lang="en-US" dirty="0" smtClean="0"/>
              <a:t>California</a:t>
            </a:r>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accent1"/>
              </a:buClr>
              <a:buSzPct val="25000"/>
              <a:buFont typeface="Calibri"/>
              <a:buNone/>
            </a:pPr>
            <a:fld id="{00000000-1234-1234-1234-123412341234}" type="slidenum">
              <a:rPr lang="en-US" sz="1200" b="1" i="0" u="none" strike="noStrike" cap="none" smtClean="0">
                <a:solidFill>
                  <a:schemeClr val="accent1"/>
                </a:solidFill>
                <a:latin typeface="Calibri"/>
                <a:ea typeface="Calibri"/>
                <a:cs typeface="Calibri"/>
                <a:sym typeface="Calibri"/>
              </a:rPr>
              <a:t>9</a:t>
            </a:fld>
            <a:endParaRPr lang="en-US" sz="1200" b="1" i="0" u="none" strike="noStrike" cap="none">
              <a:solidFill>
                <a:schemeClr val="accent1"/>
              </a:solidFill>
              <a:latin typeface="Calibri"/>
              <a:ea typeface="Calibri"/>
              <a:cs typeface="Calibri"/>
              <a:sym typeface="Calibri"/>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882" y="831274"/>
            <a:ext cx="7327918" cy="467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Shape 203"/>
          <p:cNvPicPr preferRelativeResize="0"/>
          <p:nvPr/>
        </p:nvPicPr>
        <p:blipFill rotWithShape="1">
          <a:blip r:embed="rId4">
            <a:alphaModFix/>
          </a:blip>
          <a:srcRect/>
          <a:stretch/>
        </p:blipFill>
        <p:spPr>
          <a:xfrm>
            <a:off x="10776989" y="6414987"/>
            <a:ext cx="981074" cy="358806"/>
          </a:xfrm>
          <a:prstGeom prst="rect">
            <a:avLst/>
          </a:prstGeom>
          <a:noFill/>
          <a:ln>
            <a:noFill/>
          </a:ln>
        </p:spPr>
      </p:pic>
    </p:spTree>
    <p:extLst>
      <p:ext uri="{BB962C8B-B14F-4D97-AF65-F5344CB8AC3E}">
        <p14:creationId xmlns:p14="http://schemas.microsoft.com/office/powerpoint/2010/main" val="2314352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1758</Words>
  <Application>Microsoft Office PowerPoint</Application>
  <PresentationFormat>Custom</PresentationFormat>
  <Paragraphs>150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Frame</vt:lpstr>
      <vt:lpstr>Health Risks Associated  with Fracked Gas &amp; Compressor Stations  Barbara  Gottlieb  People’s Tribunal October 2017  </vt:lpstr>
      <vt:lpstr>Toxic air pollutants</vt:lpstr>
      <vt:lpstr>Radioactivity</vt:lpstr>
      <vt:lpstr>PowerPoint Presentation</vt:lpstr>
      <vt:lpstr>Most Vulnerable:  Children, pregnant women </vt:lpstr>
      <vt:lpstr>Fracking:  Heavy industry in rural areas </vt:lpstr>
      <vt:lpstr>Methane:  potent climate change gas</vt:lpstr>
      <vt:lpstr>Climate Change 2017 in the U.S.A.</vt:lpstr>
      <vt:lpstr> Climate Change 2017 in the U.S.A., continued</vt:lpstr>
      <vt:lpstr>Intense precipitation: Floods,  sewage  contamination, insect-borne diseases</vt:lpstr>
      <vt:lpstr>Extreme heat: Drought, more air pollution…</vt:lpstr>
      <vt:lpstr>…and deadly  heat waves</vt:lpstr>
      <vt:lpstr>Doctors recognize the threat </vt:lpstr>
      <vt:lpstr>PSR’s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Impacts of Gas Infrastructure  July 2016</dc:title>
  <dc:creator>Barb Gottlieb</dc:creator>
  <cp:lastModifiedBy>Barb Gottlieb</cp:lastModifiedBy>
  <cp:revision>107</cp:revision>
  <dcterms:modified xsi:type="dcterms:W3CDTF">2017-10-28T11:57:02Z</dcterms:modified>
</cp:coreProperties>
</file>