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58" r:id="rId4"/>
    <p:sldId id="274" r:id="rId5"/>
    <p:sldId id="273" r:id="rId6"/>
    <p:sldId id="271" r:id="rId7"/>
    <p:sldId id="275" r:id="rId8"/>
    <p:sldId id="267" r:id="rId9"/>
    <p:sldId id="277" r:id="rId10"/>
    <p:sldId id="278" r:id="rId11"/>
    <p:sldId id="268" r:id="rId12"/>
    <p:sldId id="272" r:id="rId13"/>
    <p:sldId id="263" r:id="rId14"/>
    <p:sldId id="261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0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51AEA-5CD6-2441-8C8B-B9BE422C74EA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A4935-F05D-0F46-B84B-E1CA0696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F57-75A7-6844-B446-24618871214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029C-1C1F-844A-A5E6-CEAD148C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F57-75A7-6844-B446-24618871214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029C-1C1F-844A-A5E6-CEAD148C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F57-75A7-6844-B446-24618871214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029C-1C1F-844A-A5E6-CEAD148C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F57-75A7-6844-B446-24618871214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029C-1C1F-844A-A5E6-CEAD148C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F57-75A7-6844-B446-24618871214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029C-1C1F-844A-A5E6-CEAD148C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F57-75A7-6844-B446-24618871214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029C-1C1F-844A-A5E6-CEAD148C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F57-75A7-6844-B446-24618871214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029C-1C1F-844A-A5E6-CEAD148C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F57-75A7-6844-B446-24618871214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029C-1C1F-844A-A5E6-CEAD148C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F57-75A7-6844-B446-24618871214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029C-1C1F-844A-A5E6-CEAD148C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F57-75A7-6844-B446-24618871214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029C-1C1F-844A-A5E6-CEAD148C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F57-75A7-6844-B446-24618871214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029C-1C1F-844A-A5E6-CEAD148C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0F57-75A7-6844-B446-24618871214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029C-1C1F-844A-A5E6-CEAD148C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1700"/>
            <a:ext cx="6400800" cy="15113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/>
                <a:cs typeface="Bookman Old Style"/>
              </a:rPr>
              <a:t>Union Hill / Woods Corner, Buckingham, VA: CS 2 </a:t>
            </a:r>
          </a:p>
          <a:p>
            <a:pPr algn="l">
              <a:lnSpc>
                <a:spcPct val="70000"/>
              </a:lnSpc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Bookman Old Style"/>
              <a:cs typeface="Bookman Old Style"/>
            </a:endParaRPr>
          </a:p>
          <a:p>
            <a:pPr>
              <a:lnSpc>
                <a:spcPct val="120000"/>
              </a:lnSpc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/>
                <a:cs typeface="Bookman Old Style"/>
              </a:rPr>
              <a:t>Most Endangered Virginia Historic Place</a:t>
            </a:r>
          </a:p>
          <a:p>
            <a:pPr>
              <a:lnSpc>
                <a:spcPct val="120000"/>
              </a:lnSpc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/>
                <a:cs typeface="Bookman Old Style"/>
              </a:rPr>
              <a:t>Preservation Virginia listing, May 3, 2016</a:t>
            </a: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  <a:latin typeface="Bookman Old Style"/>
              <a:cs typeface="Bookman Old Style"/>
            </a:endParaRPr>
          </a:p>
          <a:p>
            <a:pPr>
              <a:lnSpc>
                <a:spcPct val="70000"/>
              </a:lnSpc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Bookman Old Style"/>
              <a:cs typeface="Bookman Old Style"/>
            </a:endParaRPr>
          </a:p>
          <a:p>
            <a:pPr>
              <a:lnSpc>
                <a:spcPct val="70000"/>
              </a:lnSpc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/>
                <a:cs typeface="Bookman Old Style"/>
              </a:rPr>
              <a:t>Lakshmi Fjord, Friends of Buckingham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/>
                <a:cs typeface="Bookman Old Style"/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Bookman Old Style"/>
              <a:cs typeface="Bookman Old Style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567" y="348730"/>
            <a:ext cx="6760633" cy="42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62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742968"/>
            <a:ext cx="8362950" cy="538319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3" y="304800"/>
            <a:ext cx="8481237" cy="563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96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4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3517900"/>
            <a:ext cx="4178300" cy="2946399"/>
          </a:xfrm>
          <a:prstGeom prst="rect">
            <a:avLst/>
          </a:prstGeom>
        </p:spPr>
      </p:pic>
      <p:pic>
        <p:nvPicPr>
          <p:cNvPr id="5" name="Picture 4" descr="DSC_00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400" y="177800"/>
            <a:ext cx="6210300" cy="3340100"/>
          </a:xfrm>
          <a:prstGeom prst="rect">
            <a:avLst/>
          </a:prstGeom>
        </p:spPr>
      </p:pic>
      <p:pic>
        <p:nvPicPr>
          <p:cNvPr id="6" name="Picture 5" descr="DSC_005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3822700"/>
            <a:ext cx="3975100" cy="2387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600" y="1536700"/>
            <a:ext cx="194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ookman Old Style"/>
                <a:cs typeface="Bookman Old Style"/>
              </a:rPr>
              <a:t>Union Grove </a:t>
            </a:r>
          </a:p>
          <a:p>
            <a:r>
              <a:rPr lang="en-US" sz="1600" dirty="0" smtClean="0">
                <a:latin typeface="Bookman Old Style"/>
                <a:cs typeface="Bookman Old Style"/>
              </a:rPr>
              <a:t>Baptist Church; 1 of 2 Black cemeteries</a:t>
            </a:r>
            <a:endParaRPr lang="en-US" sz="16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4449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unnam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 b="3735"/>
          <a:stretch>
            <a:fillRect/>
          </a:stretch>
        </p:blipFill>
        <p:spPr>
          <a:xfrm>
            <a:off x="457200" y="431800"/>
            <a:ext cx="8229600" cy="5842000"/>
          </a:xfrm>
        </p:spPr>
      </p:pic>
    </p:spTree>
    <p:extLst>
      <p:ext uri="{BB962C8B-B14F-4D97-AF65-F5344CB8AC3E}">
        <p14:creationId xmlns:p14="http://schemas.microsoft.com/office/powerpoint/2010/main" val="153730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Screen Shot 2016-02-15 at 3.5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609600"/>
            <a:ext cx="6248400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6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15 at 4.06.39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504269"/>
            <a:ext cx="8229600" cy="5719763"/>
          </a:xfrm>
        </p:spPr>
      </p:pic>
      <p:sp>
        <p:nvSpPr>
          <p:cNvPr id="7" name="TextBox 6"/>
          <p:cNvSpPr txBox="1"/>
          <p:nvPr/>
        </p:nvSpPr>
        <p:spPr>
          <a:xfrm>
            <a:off x="457200" y="5854700"/>
            <a:ext cx="810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Detail: </a:t>
            </a:r>
            <a:r>
              <a:rPr lang="en-US" dirty="0" err="1" smtClean="0">
                <a:latin typeface="Bookman Old Style"/>
                <a:cs typeface="Bookman Old Style"/>
              </a:rPr>
              <a:t>Henshaw</a:t>
            </a:r>
            <a:r>
              <a:rPr lang="en-US" dirty="0" smtClean="0">
                <a:latin typeface="Bookman Old Style"/>
                <a:cs typeface="Bookman Old Style"/>
              </a:rPr>
              <a:t> slave cemetery map; 30-50 more sites to be added </a:t>
            </a:r>
            <a:endParaRPr lang="en-US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46479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406400"/>
            <a:ext cx="8547100" cy="698500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en-US" sz="2400" dirty="0" smtClean="0">
                <a:latin typeface="Times New Roman" charset="0"/>
                <a:ea typeface="Heiti SC Light" charset="0"/>
                <a:cs typeface="Times New Roman" charset="0"/>
                <a:sym typeface="Times New Roman" charset="0"/>
              </a:rPr>
              <a:t>Variety Shade Plantation, Bondurant Cemetery, Whites (left) </a:t>
            </a:r>
            <a:endParaRPr lang="en-US" sz="2400" dirty="0">
              <a:latin typeface="Times New Roman" charset="0"/>
              <a:ea typeface="Songti SC Regular" charset="0"/>
              <a:cs typeface="Songti SC Regular" charset="0"/>
              <a:sym typeface="Times New Roman" charset="0"/>
            </a:endParaRPr>
          </a:p>
          <a:p>
            <a:pPr marL="0" indent="0" eaLnBrk="1" hangingPunct="1"/>
            <a:r>
              <a:rPr lang="en-US" sz="2400" dirty="0" smtClean="0">
                <a:latin typeface="Times New Roman" charset="0"/>
                <a:ea typeface="Heiti SC Light" charset="0"/>
                <a:cs typeface="Times New Roman" charset="0"/>
                <a:sym typeface="Times New Roman" charset="0"/>
              </a:rPr>
              <a:t>Slaves (right); 100s </a:t>
            </a:r>
            <a:r>
              <a:rPr lang="en-US" sz="2400" dirty="0">
                <a:latin typeface="Times New Roman" charset="0"/>
                <a:ea typeface="Heiti SC Light" charset="0"/>
                <a:cs typeface="Times New Roman" charset="0"/>
                <a:sym typeface="Times New Roman" charset="0"/>
              </a:rPr>
              <a:t>of </a:t>
            </a:r>
            <a:r>
              <a:rPr lang="en-US" sz="2400" dirty="0" smtClean="0">
                <a:latin typeface="Times New Roman" charset="0"/>
                <a:ea typeface="Heiti SC Light" charset="0"/>
                <a:cs typeface="Times New Roman" charset="0"/>
                <a:sym typeface="Times New Roman" charset="0"/>
              </a:rPr>
              <a:t>unmarked slave burials  </a:t>
            </a:r>
            <a:endParaRPr lang="en-US" sz="2400" dirty="0">
              <a:latin typeface="Times New Roman" charset="0"/>
              <a:ea typeface="Songti SC Regular" charset="0"/>
              <a:cs typeface="Songti SC Regular" charset="0"/>
              <a:sym typeface="Times New Roman" charset="0"/>
            </a:endParaRPr>
          </a:p>
        </p:txBody>
      </p:sp>
      <p:pic>
        <p:nvPicPr>
          <p:cNvPr id="6" name="Content Placeholder 9" descr="DSC_0148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259056"/>
            <a:ext cx="3784600" cy="5116344"/>
          </a:xfrm>
          <a:prstGeom prst="rect">
            <a:avLst/>
          </a:prstGeom>
        </p:spPr>
      </p:pic>
      <p:pic>
        <p:nvPicPr>
          <p:cNvPr id="7" name="Picture 6" descr="DSC_01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259056"/>
            <a:ext cx="4000500" cy="51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0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0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271463"/>
            <a:ext cx="7035800" cy="4224337"/>
          </a:xfrm>
        </p:spPr>
      </p:pic>
      <p:pic>
        <p:nvPicPr>
          <p:cNvPr id="6" name="Picture 5" descr="DSC_00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00" y="3911600"/>
            <a:ext cx="46736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5061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Rt. 663 W: Wilderness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7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0-28 at 8.13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9064"/>
          <a:stretch>
            <a:fillRect/>
          </a:stretch>
        </p:blipFill>
        <p:spPr>
          <a:xfrm>
            <a:off x="457200" y="635000"/>
            <a:ext cx="8229600" cy="5219700"/>
          </a:xfrm>
        </p:spPr>
      </p:pic>
    </p:spTree>
    <p:extLst>
      <p:ext uri="{BB962C8B-B14F-4D97-AF65-F5344CB8AC3E}">
        <p14:creationId xmlns:p14="http://schemas.microsoft.com/office/powerpoint/2010/main" val="184518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792162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sz="1800" dirty="0" smtClean="0">
                <a:latin typeface="Bookman Old Style"/>
              </a:rPr>
              <a:t>99 Densely </a:t>
            </a:r>
            <a:r>
              <a:rPr lang="en-US" sz="1800" dirty="0" smtClean="0">
                <a:latin typeface="Bookman Old Style"/>
              </a:rPr>
              <a:t>clustered households </a:t>
            </a:r>
            <a:r>
              <a:rPr lang="en-US" sz="1800" dirty="0" smtClean="0">
                <a:latin typeface="Bookman Old Style"/>
              </a:rPr>
              <a:t>on all sides of ACP CS site: 85% </a:t>
            </a:r>
            <a:r>
              <a:rPr lang="en-US" sz="1800" dirty="0" smtClean="0">
                <a:latin typeface="Bookman Old Style"/>
              </a:rPr>
              <a:t>African </a:t>
            </a:r>
            <a:r>
              <a:rPr lang="en-US" sz="1800" dirty="0" smtClean="0">
                <a:latin typeface="Bookman Old Style"/>
              </a:rPr>
              <a:t>American; 33% known to be descendants of Freedmen; For 66% of </a:t>
            </a:r>
            <a:r>
              <a:rPr lang="en-US" sz="1800" dirty="0" smtClean="0">
                <a:latin typeface="Bookman Old Style"/>
              </a:rPr>
              <a:t>households = 158 people live within 500 </a:t>
            </a:r>
            <a:r>
              <a:rPr lang="en-US" sz="1800" dirty="0" err="1" smtClean="0">
                <a:latin typeface="Bookman Old Style"/>
              </a:rPr>
              <a:t>ft</a:t>
            </a:r>
            <a:r>
              <a:rPr lang="en-US" sz="1800" dirty="0" smtClean="0">
                <a:latin typeface="Bookman Old Style"/>
              </a:rPr>
              <a:t> – 1 mile of CS on f</a:t>
            </a:r>
            <a:r>
              <a:rPr lang="en-US" sz="1800" dirty="0" smtClean="0">
                <a:latin typeface="Bookman Old Style"/>
              </a:rPr>
              <a:t>ormer Variety Shade Plantation </a:t>
            </a:r>
            <a:endParaRPr lang="en-US" sz="1800" dirty="0">
              <a:latin typeface="Bookman Old Style"/>
            </a:endParaRPr>
          </a:p>
        </p:txBody>
      </p:sp>
      <p:pic>
        <p:nvPicPr>
          <p:cNvPr id="4" name="Content Placeholder 3" descr="Screen Shot 2016-02-14 at 9.12.19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295401"/>
            <a:ext cx="8382256" cy="5113866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2133600" y="2870200"/>
            <a:ext cx="4394200" cy="2959100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21000" y="37973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Rt. 56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060700" y="1714500"/>
            <a:ext cx="3149600" cy="411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60700" y="4577090"/>
            <a:ext cx="89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Transco Pipeline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5400" y="2070100"/>
            <a:ext cx="115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ACP route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4927600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ACP route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581400" y="1930400"/>
            <a:ext cx="4055972" cy="1435100"/>
          </a:xfrm>
          <a:custGeom>
            <a:avLst/>
            <a:gdLst>
              <a:gd name="connsiteX0" fmla="*/ 0 w 4055972"/>
              <a:gd name="connsiteY0" fmla="*/ 1435100 h 1435100"/>
              <a:gd name="connsiteX1" fmla="*/ 63500 w 4055972"/>
              <a:gd name="connsiteY1" fmla="*/ 1422400 h 1435100"/>
              <a:gd name="connsiteX2" fmla="*/ 127000 w 4055972"/>
              <a:gd name="connsiteY2" fmla="*/ 1358900 h 1435100"/>
              <a:gd name="connsiteX3" fmla="*/ 165100 w 4055972"/>
              <a:gd name="connsiteY3" fmla="*/ 1333500 h 1435100"/>
              <a:gd name="connsiteX4" fmla="*/ 228600 w 4055972"/>
              <a:gd name="connsiteY4" fmla="*/ 1257300 h 1435100"/>
              <a:gd name="connsiteX5" fmla="*/ 292100 w 4055972"/>
              <a:gd name="connsiteY5" fmla="*/ 1193800 h 1435100"/>
              <a:gd name="connsiteX6" fmla="*/ 342900 w 4055972"/>
              <a:gd name="connsiteY6" fmla="*/ 1130300 h 1435100"/>
              <a:gd name="connsiteX7" fmla="*/ 355600 w 4055972"/>
              <a:gd name="connsiteY7" fmla="*/ 1092200 h 1435100"/>
              <a:gd name="connsiteX8" fmla="*/ 381000 w 4055972"/>
              <a:gd name="connsiteY8" fmla="*/ 1054100 h 1435100"/>
              <a:gd name="connsiteX9" fmla="*/ 419100 w 4055972"/>
              <a:gd name="connsiteY9" fmla="*/ 939800 h 1435100"/>
              <a:gd name="connsiteX10" fmla="*/ 431800 w 4055972"/>
              <a:gd name="connsiteY10" fmla="*/ 901700 h 1435100"/>
              <a:gd name="connsiteX11" fmla="*/ 482600 w 4055972"/>
              <a:gd name="connsiteY11" fmla="*/ 825500 h 1435100"/>
              <a:gd name="connsiteX12" fmla="*/ 520700 w 4055972"/>
              <a:gd name="connsiteY12" fmla="*/ 736600 h 1435100"/>
              <a:gd name="connsiteX13" fmla="*/ 533400 w 4055972"/>
              <a:gd name="connsiteY13" fmla="*/ 698500 h 1435100"/>
              <a:gd name="connsiteX14" fmla="*/ 558800 w 4055972"/>
              <a:gd name="connsiteY14" fmla="*/ 660400 h 1435100"/>
              <a:gd name="connsiteX15" fmla="*/ 584200 w 4055972"/>
              <a:gd name="connsiteY15" fmla="*/ 584200 h 1435100"/>
              <a:gd name="connsiteX16" fmla="*/ 596900 w 4055972"/>
              <a:gd name="connsiteY16" fmla="*/ 546100 h 1435100"/>
              <a:gd name="connsiteX17" fmla="*/ 723900 w 4055972"/>
              <a:gd name="connsiteY17" fmla="*/ 419100 h 1435100"/>
              <a:gd name="connsiteX18" fmla="*/ 762000 w 4055972"/>
              <a:gd name="connsiteY18" fmla="*/ 393700 h 1435100"/>
              <a:gd name="connsiteX19" fmla="*/ 838200 w 4055972"/>
              <a:gd name="connsiteY19" fmla="*/ 368300 h 1435100"/>
              <a:gd name="connsiteX20" fmla="*/ 1003300 w 4055972"/>
              <a:gd name="connsiteY20" fmla="*/ 381000 h 1435100"/>
              <a:gd name="connsiteX21" fmla="*/ 1092200 w 4055972"/>
              <a:gd name="connsiteY21" fmla="*/ 393700 h 1435100"/>
              <a:gd name="connsiteX22" fmla="*/ 1155700 w 4055972"/>
              <a:gd name="connsiteY22" fmla="*/ 406400 h 1435100"/>
              <a:gd name="connsiteX23" fmla="*/ 1308100 w 4055972"/>
              <a:gd name="connsiteY23" fmla="*/ 419100 h 1435100"/>
              <a:gd name="connsiteX24" fmla="*/ 1447800 w 4055972"/>
              <a:gd name="connsiteY24" fmla="*/ 444500 h 1435100"/>
              <a:gd name="connsiteX25" fmla="*/ 1549400 w 4055972"/>
              <a:gd name="connsiteY25" fmla="*/ 457200 h 1435100"/>
              <a:gd name="connsiteX26" fmla="*/ 1625600 w 4055972"/>
              <a:gd name="connsiteY26" fmla="*/ 482600 h 1435100"/>
              <a:gd name="connsiteX27" fmla="*/ 1663700 w 4055972"/>
              <a:gd name="connsiteY27" fmla="*/ 495300 h 1435100"/>
              <a:gd name="connsiteX28" fmla="*/ 1701800 w 4055972"/>
              <a:gd name="connsiteY28" fmla="*/ 520700 h 1435100"/>
              <a:gd name="connsiteX29" fmla="*/ 1790700 w 4055972"/>
              <a:gd name="connsiteY29" fmla="*/ 546100 h 1435100"/>
              <a:gd name="connsiteX30" fmla="*/ 1866900 w 4055972"/>
              <a:gd name="connsiteY30" fmla="*/ 571500 h 1435100"/>
              <a:gd name="connsiteX31" fmla="*/ 1905000 w 4055972"/>
              <a:gd name="connsiteY31" fmla="*/ 584200 h 1435100"/>
              <a:gd name="connsiteX32" fmla="*/ 2044700 w 4055972"/>
              <a:gd name="connsiteY32" fmla="*/ 596900 h 1435100"/>
              <a:gd name="connsiteX33" fmla="*/ 2082800 w 4055972"/>
              <a:gd name="connsiteY33" fmla="*/ 609600 h 1435100"/>
              <a:gd name="connsiteX34" fmla="*/ 2222500 w 4055972"/>
              <a:gd name="connsiteY34" fmla="*/ 596900 h 1435100"/>
              <a:gd name="connsiteX35" fmla="*/ 2260600 w 4055972"/>
              <a:gd name="connsiteY35" fmla="*/ 584200 h 1435100"/>
              <a:gd name="connsiteX36" fmla="*/ 2374900 w 4055972"/>
              <a:gd name="connsiteY36" fmla="*/ 482600 h 1435100"/>
              <a:gd name="connsiteX37" fmla="*/ 2413000 w 4055972"/>
              <a:gd name="connsiteY37" fmla="*/ 444500 h 1435100"/>
              <a:gd name="connsiteX38" fmla="*/ 2463800 w 4055972"/>
              <a:gd name="connsiteY38" fmla="*/ 406400 h 1435100"/>
              <a:gd name="connsiteX39" fmla="*/ 2501900 w 4055972"/>
              <a:gd name="connsiteY39" fmla="*/ 368300 h 1435100"/>
              <a:gd name="connsiteX40" fmla="*/ 2616200 w 4055972"/>
              <a:gd name="connsiteY40" fmla="*/ 292100 h 1435100"/>
              <a:gd name="connsiteX41" fmla="*/ 2692400 w 4055972"/>
              <a:gd name="connsiteY41" fmla="*/ 241300 h 1435100"/>
              <a:gd name="connsiteX42" fmla="*/ 2730500 w 4055972"/>
              <a:gd name="connsiteY42" fmla="*/ 215900 h 1435100"/>
              <a:gd name="connsiteX43" fmla="*/ 2768600 w 4055972"/>
              <a:gd name="connsiteY43" fmla="*/ 165100 h 1435100"/>
              <a:gd name="connsiteX44" fmla="*/ 2844800 w 4055972"/>
              <a:gd name="connsiteY44" fmla="*/ 114300 h 1435100"/>
              <a:gd name="connsiteX45" fmla="*/ 2921000 w 4055972"/>
              <a:gd name="connsiteY45" fmla="*/ 76200 h 1435100"/>
              <a:gd name="connsiteX46" fmla="*/ 3200400 w 4055972"/>
              <a:gd name="connsiteY46" fmla="*/ 88900 h 1435100"/>
              <a:gd name="connsiteX47" fmla="*/ 3695700 w 4055972"/>
              <a:gd name="connsiteY47" fmla="*/ 88900 h 1435100"/>
              <a:gd name="connsiteX48" fmla="*/ 3873500 w 4055972"/>
              <a:gd name="connsiteY48" fmla="*/ 101600 h 1435100"/>
              <a:gd name="connsiteX49" fmla="*/ 3911600 w 4055972"/>
              <a:gd name="connsiteY49" fmla="*/ 76200 h 1435100"/>
              <a:gd name="connsiteX50" fmla="*/ 3949700 w 4055972"/>
              <a:gd name="connsiteY50" fmla="*/ 0 h 1435100"/>
              <a:gd name="connsiteX51" fmla="*/ 4038600 w 4055972"/>
              <a:gd name="connsiteY51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055972" h="1435100">
                <a:moveTo>
                  <a:pt x="0" y="1435100"/>
                </a:moveTo>
                <a:cubicBezTo>
                  <a:pt x="21167" y="1430867"/>
                  <a:pt x="43289" y="1429979"/>
                  <a:pt x="63500" y="1422400"/>
                </a:cubicBezTo>
                <a:cubicBezTo>
                  <a:pt x="117687" y="1402080"/>
                  <a:pt x="89747" y="1396153"/>
                  <a:pt x="127000" y="1358900"/>
                </a:cubicBezTo>
                <a:cubicBezTo>
                  <a:pt x="137793" y="1348107"/>
                  <a:pt x="152400" y="1341967"/>
                  <a:pt x="165100" y="1333500"/>
                </a:cubicBezTo>
                <a:cubicBezTo>
                  <a:pt x="228163" y="1238905"/>
                  <a:pt x="147112" y="1355086"/>
                  <a:pt x="228600" y="1257300"/>
                </a:cubicBezTo>
                <a:cubicBezTo>
                  <a:pt x="281517" y="1193800"/>
                  <a:pt x="222250" y="1240367"/>
                  <a:pt x="292100" y="1193800"/>
                </a:cubicBezTo>
                <a:cubicBezTo>
                  <a:pt x="324022" y="1098035"/>
                  <a:pt x="277248" y="1212364"/>
                  <a:pt x="342900" y="1130300"/>
                </a:cubicBezTo>
                <a:cubicBezTo>
                  <a:pt x="351263" y="1119847"/>
                  <a:pt x="349613" y="1104174"/>
                  <a:pt x="355600" y="1092200"/>
                </a:cubicBezTo>
                <a:cubicBezTo>
                  <a:pt x="362426" y="1078548"/>
                  <a:pt x="374801" y="1068048"/>
                  <a:pt x="381000" y="1054100"/>
                </a:cubicBezTo>
                <a:lnTo>
                  <a:pt x="419100" y="939800"/>
                </a:lnTo>
                <a:cubicBezTo>
                  <a:pt x="423333" y="927100"/>
                  <a:pt x="424374" y="912839"/>
                  <a:pt x="431800" y="901700"/>
                </a:cubicBezTo>
                <a:cubicBezTo>
                  <a:pt x="448733" y="876300"/>
                  <a:pt x="472947" y="854460"/>
                  <a:pt x="482600" y="825500"/>
                </a:cubicBezTo>
                <a:cubicBezTo>
                  <a:pt x="512384" y="736149"/>
                  <a:pt x="473620" y="846454"/>
                  <a:pt x="520700" y="736600"/>
                </a:cubicBezTo>
                <a:cubicBezTo>
                  <a:pt x="525973" y="724295"/>
                  <a:pt x="527413" y="710474"/>
                  <a:pt x="533400" y="698500"/>
                </a:cubicBezTo>
                <a:cubicBezTo>
                  <a:pt x="540226" y="684848"/>
                  <a:pt x="552601" y="674348"/>
                  <a:pt x="558800" y="660400"/>
                </a:cubicBezTo>
                <a:cubicBezTo>
                  <a:pt x="569674" y="635934"/>
                  <a:pt x="575733" y="609600"/>
                  <a:pt x="584200" y="584200"/>
                </a:cubicBezTo>
                <a:cubicBezTo>
                  <a:pt x="588433" y="571500"/>
                  <a:pt x="589474" y="557239"/>
                  <a:pt x="596900" y="546100"/>
                </a:cubicBezTo>
                <a:cubicBezTo>
                  <a:pt x="664633" y="444500"/>
                  <a:pt x="622300" y="486833"/>
                  <a:pt x="723900" y="419100"/>
                </a:cubicBezTo>
                <a:cubicBezTo>
                  <a:pt x="736600" y="410633"/>
                  <a:pt x="747520" y="398527"/>
                  <a:pt x="762000" y="393700"/>
                </a:cubicBezTo>
                <a:lnTo>
                  <a:pt x="838200" y="368300"/>
                </a:lnTo>
                <a:cubicBezTo>
                  <a:pt x="893233" y="372533"/>
                  <a:pt x="948378" y="375508"/>
                  <a:pt x="1003300" y="381000"/>
                </a:cubicBezTo>
                <a:cubicBezTo>
                  <a:pt x="1033086" y="383979"/>
                  <a:pt x="1062673" y="388779"/>
                  <a:pt x="1092200" y="393700"/>
                </a:cubicBezTo>
                <a:cubicBezTo>
                  <a:pt x="1113492" y="397249"/>
                  <a:pt x="1134262" y="403878"/>
                  <a:pt x="1155700" y="406400"/>
                </a:cubicBezTo>
                <a:cubicBezTo>
                  <a:pt x="1206327" y="412356"/>
                  <a:pt x="1257404" y="413764"/>
                  <a:pt x="1308100" y="419100"/>
                </a:cubicBezTo>
                <a:cubicBezTo>
                  <a:pt x="1535099" y="442995"/>
                  <a:pt x="1297510" y="419452"/>
                  <a:pt x="1447800" y="444500"/>
                </a:cubicBezTo>
                <a:cubicBezTo>
                  <a:pt x="1481466" y="450111"/>
                  <a:pt x="1515533" y="452967"/>
                  <a:pt x="1549400" y="457200"/>
                </a:cubicBezTo>
                <a:lnTo>
                  <a:pt x="1625600" y="482600"/>
                </a:lnTo>
                <a:cubicBezTo>
                  <a:pt x="1638300" y="486833"/>
                  <a:pt x="1652561" y="487874"/>
                  <a:pt x="1663700" y="495300"/>
                </a:cubicBezTo>
                <a:cubicBezTo>
                  <a:pt x="1676400" y="503767"/>
                  <a:pt x="1688148" y="513874"/>
                  <a:pt x="1701800" y="520700"/>
                </a:cubicBezTo>
                <a:cubicBezTo>
                  <a:pt x="1723140" y="531370"/>
                  <a:pt x="1770355" y="539996"/>
                  <a:pt x="1790700" y="546100"/>
                </a:cubicBezTo>
                <a:cubicBezTo>
                  <a:pt x="1816345" y="553793"/>
                  <a:pt x="1841500" y="563033"/>
                  <a:pt x="1866900" y="571500"/>
                </a:cubicBezTo>
                <a:cubicBezTo>
                  <a:pt x="1879600" y="575733"/>
                  <a:pt x="1891668" y="582988"/>
                  <a:pt x="1905000" y="584200"/>
                </a:cubicBezTo>
                <a:lnTo>
                  <a:pt x="2044700" y="596900"/>
                </a:lnTo>
                <a:cubicBezTo>
                  <a:pt x="2057400" y="601133"/>
                  <a:pt x="2069413" y="609600"/>
                  <a:pt x="2082800" y="609600"/>
                </a:cubicBezTo>
                <a:cubicBezTo>
                  <a:pt x="2129559" y="609600"/>
                  <a:pt x="2176211" y="603513"/>
                  <a:pt x="2222500" y="596900"/>
                </a:cubicBezTo>
                <a:cubicBezTo>
                  <a:pt x="2235752" y="595007"/>
                  <a:pt x="2248626" y="590187"/>
                  <a:pt x="2260600" y="584200"/>
                </a:cubicBezTo>
                <a:cubicBezTo>
                  <a:pt x="2305925" y="561537"/>
                  <a:pt x="2341241" y="516259"/>
                  <a:pt x="2374900" y="482600"/>
                </a:cubicBezTo>
                <a:cubicBezTo>
                  <a:pt x="2387600" y="469900"/>
                  <a:pt x="2398632" y="455276"/>
                  <a:pt x="2413000" y="444500"/>
                </a:cubicBezTo>
                <a:cubicBezTo>
                  <a:pt x="2429933" y="431800"/>
                  <a:pt x="2447729" y="420175"/>
                  <a:pt x="2463800" y="406400"/>
                </a:cubicBezTo>
                <a:cubicBezTo>
                  <a:pt x="2477437" y="394711"/>
                  <a:pt x="2487723" y="379327"/>
                  <a:pt x="2501900" y="368300"/>
                </a:cubicBezTo>
                <a:lnTo>
                  <a:pt x="2616200" y="292100"/>
                </a:lnTo>
                <a:lnTo>
                  <a:pt x="2692400" y="241300"/>
                </a:lnTo>
                <a:cubicBezTo>
                  <a:pt x="2705100" y="232833"/>
                  <a:pt x="2721342" y="228111"/>
                  <a:pt x="2730500" y="215900"/>
                </a:cubicBezTo>
                <a:cubicBezTo>
                  <a:pt x="2743200" y="198967"/>
                  <a:pt x="2752780" y="179162"/>
                  <a:pt x="2768600" y="165100"/>
                </a:cubicBezTo>
                <a:cubicBezTo>
                  <a:pt x="2791416" y="144819"/>
                  <a:pt x="2819400" y="131233"/>
                  <a:pt x="2844800" y="114300"/>
                </a:cubicBezTo>
                <a:cubicBezTo>
                  <a:pt x="2894039" y="81474"/>
                  <a:pt x="2868420" y="93727"/>
                  <a:pt x="2921000" y="76200"/>
                </a:cubicBezTo>
                <a:cubicBezTo>
                  <a:pt x="3014133" y="80433"/>
                  <a:pt x="3107171" y="88900"/>
                  <a:pt x="3200400" y="88900"/>
                </a:cubicBezTo>
                <a:cubicBezTo>
                  <a:pt x="3760787" y="88900"/>
                  <a:pt x="3375568" y="59797"/>
                  <a:pt x="3695700" y="88900"/>
                </a:cubicBezTo>
                <a:cubicBezTo>
                  <a:pt x="3804279" y="125093"/>
                  <a:pt x="3745333" y="117621"/>
                  <a:pt x="3873500" y="101600"/>
                </a:cubicBezTo>
                <a:cubicBezTo>
                  <a:pt x="3886200" y="93133"/>
                  <a:pt x="3900807" y="86993"/>
                  <a:pt x="3911600" y="76200"/>
                </a:cubicBezTo>
                <a:cubicBezTo>
                  <a:pt x="3936219" y="51581"/>
                  <a:pt x="3939371" y="30988"/>
                  <a:pt x="3949700" y="0"/>
                </a:cubicBezTo>
                <a:cubicBezTo>
                  <a:pt x="4057241" y="13443"/>
                  <a:pt x="4075434" y="36834"/>
                  <a:pt x="40386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90850" y="3180081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Rt.660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26900">
            <a:off x="4203335" y="1875244"/>
            <a:ext cx="1883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660 Shelton Store Rd.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7620000" y="1765300"/>
            <a:ext cx="558800" cy="215900"/>
          </a:xfrm>
          <a:custGeom>
            <a:avLst/>
            <a:gdLst>
              <a:gd name="connsiteX0" fmla="*/ 558800 w 558800"/>
              <a:gd name="connsiteY0" fmla="*/ 0 h 215900"/>
              <a:gd name="connsiteX1" fmla="*/ 431800 w 558800"/>
              <a:gd name="connsiteY1" fmla="*/ 25400 h 215900"/>
              <a:gd name="connsiteX2" fmla="*/ 355600 w 558800"/>
              <a:gd name="connsiteY2" fmla="*/ 76200 h 215900"/>
              <a:gd name="connsiteX3" fmla="*/ 317500 w 558800"/>
              <a:gd name="connsiteY3" fmla="*/ 101600 h 215900"/>
              <a:gd name="connsiteX4" fmla="*/ 254000 w 558800"/>
              <a:gd name="connsiteY4" fmla="*/ 152400 h 215900"/>
              <a:gd name="connsiteX5" fmla="*/ 228600 w 558800"/>
              <a:gd name="connsiteY5" fmla="*/ 190500 h 215900"/>
              <a:gd name="connsiteX6" fmla="*/ 190500 w 558800"/>
              <a:gd name="connsiteY6" fmla="*/ 203200 h 215900"/>
              <a:gd name="connsiteX7" fmla="*/ 101600 w 558800"/>
              <a:gd name="connsiteY7" fmla="*/ 215900 h 215900"/>
              <a:gd name="connsiteX8" fmla="*/ 0 w 558800"/>
              <a:gd name="connsiteY8" fmla="*/ 1905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800" h="215900">
                <a:moveTo>
                  <a:pt x="558800" y="0"/>
                </a:moveTo>
                <a:cubicBezTo>
                  <a:pt x="536714" y="3155"/>
                  <a:pt x="462491" y="8349"/>
                  <a:pt x="431800" y="25400"/>
                </a:cubicBezTo>
                <a:cubicBezTo>
                  <a:pt x="405115" y="40225"/>
                  <a:pt x="381000" y="59267"/>
                  <a:pt x="355600" y="76200"/>
                </a:cubicBezTo>
                <a:lnTo>
                  <a:pt x="317500" y="101600"/>
                </a:lnTo>
                <a:cubicBezTo>
                  <a:pt x="244707" y="210789"/>
                  <a:pt x="341634" y="82293"/>
                  <a:pt x="254000" y="152400"/>
                </a:cubicBezTo>
                <a:cubicBezTo>
                  <a:pt x="242081" y="161935"/>
                  <a:pt x="240519" y="180965"/>
                  <a:pt x="228600" y="190500"/>
                </a:cubicBezTo>
                <a:cubicBezTo>
                  <a:pt x="218147" y="198863"/>
                  <a:pt x="203627" y="200575"/>
                  <a:pt x="190500" y="203200"/>
                </a:cubicBezTo>
                <a:cubicBezTo>
                  <a:pt x="161147" y="209071"/>
                  <a:pt x="131233" y="211667"/>
                  <a:pt x="101600" y="215900"/>
                </a:cubicBezTo>
                <a:cubicBezTo>
                  <a:pt x="6773" y="202353"/>
                  <a:pt x="33867" y="224367"/>
                  <a:pt x="0" y="1905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003800" y="3657600"/>
            <a:ext cx="1079500" cy="1168400"/>
          </a:xfrm>
          <a:custGeom>
            <a:avLst/>
            <a:gdLst>
              <a:gd name="connsiteX0" fmla="*/ 0 w 1079500"/>
              <a:gd name="connsiteY0" fmla="*/ 1168400 h 1168400"/>
              <a:gd name="connsiteX1" fmla="*/ 76200 w 1079500"/>
              <a:gd name="connsiteY1" fmla="*/ 1155700 h 1168400"/>
              <a:gd name="connsiteX2" fmla="*/ 152400 w 1079500"/>
              <a:gd name="connsiteY2" fmla="*/ 1092200 h 1168400"/>
              <a:gd name="connsiteX3" fmla="*/ 203200 w 1079500"/>
              <a:gd name="connsiteY3" fmla="*/ 1016000 h 1168400"/>
              <a:gd name="connsiteX4" fmla="*/ 241300 w 1079500"/>
              <a:gd name="connsiteY4" fmla="*/ 977900 h 1168400"/>
              <a:gd name="connsiteX5" fmla="*/ 266700 w 1079500"/>
              <a:gd name="connsiteY5" fmla="*/ 901700 h 1168400"/>
              <a:gd name="connsiteX6" fmla="*/ 279400 w 1079500"/>
              <a:gd name="connsiteY6" fmla="*/ 863600 h 1168400"/>
              <a:gd name="connsiteX7" fmla="*/ 304800 w 1079500"/>
              <a:gd name="connsiteY7" fmla="*/ 825500 h 1168400"/>
              <a:gd name="connsiteX8" fmla="*/ 292100 w 1079500"/>
              <a:gd name="connsiteY8" fmla="*/ 660400 h 1168400"/>
              <a:gd name="connsiteX9" fmla="*/ 254000 w 1079500"/>
              <a:gd name="connsiteY9" fmla="*/ 546100 h 1168400"/>
              <a:gd name="connsiteX10" fmla="*/ 241300 w 1079500"/>
              <a:gd name="connsiteY10" fmla="*/ 482600 h 1168400"/>
              <a:gd name="connsiteX11" fmla="*/ 215900 w 1079500"/>
              <a:gd name="connsiteY11" fmla="*/ 444500 h 1168400"/>
              <a:gd name="connsiteX12" fmla="*/ 190500 w 1079500"/>
              <a:gd name="connsiteY12" fmla="*/ 368300 h 1168400"/>
              <a:gd name="connsiteX13" fmla="*/ 203200 w 1079500"/>
              <a:gd name="connsiteY13" fmla="*/ 266700 h 1168400"/>
              <a:gd name="connsiteX14" fmla="*/ 254000 w 1079500"/>
              <a:gd name="connsiteY14" fmla="*/ 190500 h 1168400"/>
              <a:gd name="connsiteX15" fmla="*/ 317500 w 1079500"/>
              <a:gd name="connsiteY15" fmla="*/ 139700 h 1168400"/>
              <a:gd name="connsiteX16" fmla="*/ 355600 w 1079500"/>
              <a:gd name="connsiteY16" fmla="*/ 101600 h 1168400"/>
              <a:gd name="connsiteX17" fmla="*/ 393700 w 1079500"/>
              <a:gd name="connsiteY17" fmla="*/ 88900 h 1168400"/>
              <a:gd name="connsiteX18" fmla="*/ 431800 w 1079500"/>
              <a:gd name="connsiteY18" fmla="*/ 63500 h 1168400"/>
              <a:gd name="connsiteX19" fmla="*/ 508000 w 1079500"/>
              <a:gd name="connsiteY19" fmla="*/ 38100 h 1168400"/>
              <a:gd name="connsiteX20" fmla="*/ 584200 w 1079500"/>
              <a:gd name="connsiteY20" fmla="*/ 12700 h 1168400"/>
              <a:gd name="connsiteX21" fmla="*/ 622300 w 1079500"/>
              <a:gd name="connsiteY21" fmla="*/ 0 h 1168400"/>
              <a:gd name="connsiteX22" fmla="*/ 1028700 w 1079500"/>
              <a:gd name="connsiteY22" fmla="*/ 12700 h 1168400"/>
              <a:gd name="connsiteX23" fmla="*/ 1079500 w 1079500"/>
              <a:gd name="connsiteY23" fmla="*/ 25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79500" h="1168400">
                <a:moveTo>
                  <a:pt x="0" y="1168400"/>
                </a:moveTo>
                <a:cubicBezTo>
                  <a:pt x="25400" y="1164167"/>
                  <a:pt x="51771" y="1163843"/>
                  <a:pt x="76200" y="1155700"/>
                </a:cubicBezTo>
                <a:cubicBezTo>
                  <a:pt x="98213" y="1148362"/>
                  <a:pt x="140021" y="1108116"/>
                  <a:pt x="152400" y="1092200"/>
                </a:cubicBezTo>
                <a:cubicBezTo>
                  <a:pt x="171142" y="1068103"/>
                  <a:pt x="181614" y="1037586"/>
                  <a:pt x="203200" y="1016000"/>
                </a:cubicBezTo>
                <a:lnTo>
                  <a:pt x="241300" y="977900"/>
                </a:lnTo>
                <a:lnTo>
                  <a:pt x="266700" y="901700"/>
                </a:lnTo>
                <a:cubicBezTo>
                  <a:pt x="270933" y="889000"/>
                  <a:pt x="271974" y="874739"/>
                  <a:pt x="279400" y="863600"/>
                </a:cubicBezTo>
                <a:lnTo>
                  <a:pt x="304800" y="825500"/>
                </a:lnTo>
                <a:cubicBezTo>
                  <a:pt x="300567" y="770467"/>
                  <a:pt x="300708" y="714920"/>
                  <a:pt x="292100" y="660400"/>
                </a:cubicBezTo>
                <a:cubicBezTo>
                  <a:pt x="273050" y="539750"/>
                  <a:pt x="269875" y="625475"/>
                  <a:pt x="254000" y="546100"/>
                </a:cubicBezTo>
                <a:cubicBezTo>
                  <a:pt x="249767" y="524933"/>
                  <a:pt x="248879" y="502811"/>
                  <a:pt x="241300" y="482600"/>
                </a:cubicBezTo>
                <a:cubicBezTo>
                  <a:pt x="235941" y="468308"/>
                  <a:pt x="222099" y="458448"/>
                  <a:pt x="215900" y="444500"/>
                </a:cubicBezTo>
                <a:cubicBezTo>
                  <a:pt x="205026" y="420034"/>
                  <a:pt x="190500" y="368300"/>
                  <a:pt x="190500" y="368300"/>
                </a:cubicBezTo>
                <a:cubicBezTo>
                  <a:pt x="194733" y="334433"/>
                  <a:pt x="191721" y="298842"/>
                  <a:pt x="203200" y="266700"/>
                </a:cubicBezTo>
                <a:cubicBezTo>
                  <a:pt x="213467" y="237951"/>
                  <a:pt x="237067" y="215900"/>
                  <a:pt x="254000" y="190500"/>
                </a:cubicBezTo>
                <a:cubicBezTo>
                  <a:pt x="286826" y="141261"/>
                  <a:pt x="264920" y="157227"/>
                  <a:pt x="317500" y="139700"/>
                </a:cubicBezTo>
                <a:cubicBezTo>
                  <a:pt x="330200" y="127000"/>
                  <a:pt x="340656" y="111563"/>
                  <a:pt x="355600" y="101600"/>
                </a:cubicBezTo>
                <a:cubicBezTo>
                  <a:pt x="366739" y="94174"/>
                  <a:pt x="381726" y="94887"/>
                  <a:pt x="393700" y="88900"/>
                </a:cubicBezTo>
                <a:cubicBezTo>
                  <a:pt x="407352" y="82074"/>
                  <a:pt x="417852" y="69699"/>
                  <a:pt x="431800" y="63500"/>
                </a:cubicBezTo>
                <a:cubicBezTo>
                  <a:pt x="456266" y="52626"/>
                  <a:pt x="482600" y="46567"/>
                  <a:pt x="508000" y="38100"/>
                </a:cubicBezTo>
                <a:lnTo>
                  <a:pt x="584200" y="12700"/>
                </a:lnTo>
                <a:lnTo>
                  <a:pt x="622300" y="0"/>
                </a:lnTo>
                <a:cubicBezTo>
                  <a:pt x="757767" y="4233"/>
                  <a:pt x="893376" y="5182"/>
                  <a:pt x="1028700" y="12700"/>
                </a:cubicBezTo>
                <a:cubicBezTo>
                  <a:pt x="1046128" y="13668"/>
                  <a:pt x="1079500" y="25400"/>
                  <a:pt x="1079500" y="254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930900" y="2120900"/>
            <a:ext cx="1609768" cy="1663700"/>
          </a:xfrm>
          <a:custGeom>
            <a:avLst/>
            <a:gdLst>
              <a:gd name="connsiteX0" fmla="*/ 0 w 1609768"/>
              <a:gd name="connsiteY0" fmla="*/ 1574800 h 1663700"/>
              <a:gd name="connsiteX1" fmla="*/ 63500 w 1609768"/>
              <a:gd name="connsiteY1" fmla="*/ 1600200 h 1663700"/>
              <a:gd name="connsiteX2" fmla="*/ 76200 w 1609768"/>
              <a:gd name="connsiteY2" fmla="*/ 1638300 h 1663700"/>
              <a:gd name="connsiteX3" fmla="*/ 114300 w 1609768"/>
              <a:gd name="connsiteY3" fmla="*/ 1663700 h 1663700"/>
              <a:gd name="connsiteX4" fmla="*/ 292100 w 1609768"/>
              <a:gd name="connsiteY4" fmla="*/ 1651000 h 1663700"/>
              <a:gd name="connsiteX5" fmla="*/ 355600 w 1609768"/>
              <a:gd name="connsiteY5" fmla="*/ 1587500 h 1663700"/>
              <a:gd name="connsiteX6" fmla="*/ 368300 w 1609768"/>
              <a:gd name="connsiteY6" fmla="*/ 1549400 h 1663700"/>
              <a:gd name="connsiteX7" fmla="*/ 431800 w 1609768"/>
              <a:gd name="connsiteY7" fmla="*/ 1485900 h 1663700"/>
              <a:gd name="connsiteX8" fmla="*/ 812800 w 1609768"/>
              <a:gd name="connsiteY8" fmla="*/ 1524000 h 1663700"/>
              <a:gd name="connsiteX9" fmla="*/ 901700 w 1609768"/>
              <a:gd name="connsiteY9" fmla="*/ 1549400 h 1663700"/>
              <a:gd name="connsiteX10" fmla="*/ 977900 w 1609768"/>
              <a:gd name="connsiteY10" fmla="*/ 1574800 h 1663700"/>
              <a:gd name="connsiteX11" fmla="*/ 1016000 w 1609768"/>
              <a:gd name="connsiteY11" fmla="*/ 1587500 h 1663700"/>
              <a:gd name="connsiteX12" fmla="*/ 1333500 w 1609768"/>
              <a:gd name="connsiteY12" fmla="*/ 1574800 h 1663700"/>
              <a:gd name="connsiteX13" fmla="*/ 1435100 w 1609768"/>
              <a:gd name="connsiteY13" fmla="*/ 1536700 h 1663700"/>
              <a:gd name="connsiteX14" fmla="*/ 1511300 w 1609768"/>
              <a:gd name="connsiteY14" fmla="*/ 1485900 h 1663700"/>
              <a:gd name="connsiteX15" fmla="*/ 1549400 w 1609768"/>
              <a:gd name="connsiteY15" fmla="*/ 1473200 h 1663700"/>
              <a:gd name="connsiteX16" fmla="*/ 1574800 w 1609768"/>
              <a:gd name="connsiteY16" fmla="*/ 1435100 h 1663700"/>
              <a:gd name="connsiteX17" fmla="*/ 1587500 w 1609768"/>
              <a:gd name="connsiteY17" fmla="*/ 1155700 h 1663700"/>
              <a:gd name="connsiteX18" fmla="*/ 1549400 w 1609768"/>
              <a:gd name="connsiteY18" fmla="*/ 1028700 h 1663700"/>
              <a:gd name="connsiteX19" fmla="*/ 1498600 w 1609768"/>
              <a:gd name="connsiteY19" fmla="*/ 901700 h 1663700"/>
              <a:gd name="connsiteX20" fmla="*/ 1485900 w 1609768"/>
              <a:gd name="connsiteY20" fmla="*/ 863600 h 1663700"/>
              <a:gd name="connsiteX21" fmla="*/ 1409700 w 1609768"/>
              <a:gd name="connsiteY21" fmla="*/ 812800 h 1663700"/>
              <a:gd name="connsiteX22" fmla="*/ 1295400 w 1609768"/>
              <a:gd name="connsiteY22" fmla="*/ 774700 h 1663700"/>
              <a:gd name="connsiteX23" fmla="*/ 1257300 w 1609768"/>
              <a:gd name="connsiteY23" fmla="*/ 762000 h 1663700"/>
              <a:gd name="connsiteX24" fmla="*/ 1219200 w 1609768"/>
              <a:gd name="connsiteY24" fmla="*/ 749300 h 1663700"/>
              <a:gd name="connsiteX25" fmla="*/ 1104900 w 1609768"/>
              <a:gd name="connsiteY25" fmla="*/ 723900 h 1663700"/>
              <a:gd name="connsiteX26" fmla="*/ 1054100 w 1609768"/>
              <a:gd name="connsiteY26" fmla="*/ 711200 h 1663700"/>
              <a:gd name="connsiteX27" fmla="*/ 965200 w 1609768"/>
              <a:gd name="connsiteY27" fmla="*/ 660400 h 1663700"/>
              <a:gd name="connsiteX28" fmla="*/ 939800 w 1609768"/>
              <a:gd name="connsiteY28" fmla="*/ 622300 h 1663700"/>
              <a:gd name="connsiteX29" fmla="*/ 914400 w 1609768"/>
              <a:gd name="connsiteY29" fmla="*/ 546100 h 1663700"/>
              <a:gd name="connsiteX30" fmla="*/ 876300 w 1609768"/>
              <a:gd name="connsiteY30" fmla="*/ 495300 h 1663700"/>
              <a:gd name="connsiteX31" fmla="*/ 812800 w 1609768"/>
              <a:gd name="connsiteY31" fmla="*/ 381000 h 1663700"/>
              <a:gd name="connsiteX32" fmla="*/ 774700 w 1609768"/>
              <a:gd name="connsiteY32" fmla="*/ 355600 h 1663700"/>
              <a:gd name="connsiteX33" fmla="*/ 685800 w 1609768"/>
              <a:gd name="connsiteY33" fmla="*/ 241300 h 1663700"/>
              <a:gd name="connsiteX34" fmla="*/ 622300 w 1609768"/>
              <a:gd name="connsiteY34" fmla="*/ 177800 h 1663700"/>
              <a:gd name="connsiteX35" fmla="*/ 609600 w 1609768"/>
              <a:gd name="connsiteY35" fmla="*/ 139700 h 1663700"/>
              <a:gd name="connsiteX36" fmla="*/ 558800 w 1609768"/>
              <a:gd name="connsiteY36" fmla="*/ 63500 h 1663700"/>
              <a:gd name="connsiteX37" fmla="*/ 520700 w 1609768"/>
              <a:gd name="connsiteY37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09768" h="1663700">
                <a:moveTo>
                  <a:pt x="0" y="1574800"/>
                </a:moveTo>
                <a:cubicBezTo>
                  <a:pt x="21167" y="1583267"/>
                  <a:pt x="45987" y="1585606"/>
                  <a:pt x="63500" y="1600200"/>
                </a:cubicBezTo>
                <a:cubicBezTo>
                  <a:pt x="73784" y="1608770"/>
                  <a:pt x="67837" y="1627847"/>
                  <a:pt x="76200" y="1638300"/>
                </a:cubicBezTo>
                <a:cubicBezTo>
                  <a:pt x="85735" y="1650219"/>
                  <a:pt x="101600" y="1655233"/>
                  <a:pt x="114300" y="1663700"/>
                </a:cubicBezTo>
                <a:cubicBezTo>
                  <a:pt x="173567" y="1659467"/>
                  <a:pt x="233586" y="1661326"/>
                  <a:pt x="292100" y="1651000"/>
                </a:cubicBezTo>
                <a:cubicBezTo>
                  <a:pt x="319958" y="1646084"/>
                  <a:pt x="344675" y="1609349"/>
                  <a:pt x="355600" y="1587500"/>
                </a:cubicBezTo>
                <a:cubicBezTo>
                  <a:pt x="361587" y="1575526"/>
                  <a:pt x="362313" y="1561374"/>
                  <a:pt x="368300" y="1549400"/>
                </a:cubicBezTo>
                <a:cubicBezTo>
                  <a:pt x="389467" y="1507067"/>
                  <a:pt x="393700" y="1511300"/>
                  <a:pt x="431800" y="1485900"/>
                </a:cubicBezTo>
                <a:cubicBezTo>
                  <a:pt x="763351" y="1499715"/>
                  <a:pt x="640130" y="1466443"/>
                  <a:pt x="812800" y="1524000"/>
                </a:cubicBezTo>
                <a:cubicBezTo>
                  <a:pt x="940843" y="1566681"/>
                  <a:pt x="742232" y="1501560"/>
                  <a:pt x="901700" y="1549400"/>
                </a:cubicBezTo>
                <a:cubicBezTo>
                  <a:pt x="927345" y="1557093"/>
                  <a:pt x="952500" y="1566333"/>
                  <a:pt x="977900" y="1574800"/>
                </a:cubicBezTo>
                <a:lnTo>
                  <a:pt x="1016000" y="1587500"/>
                </a:lnTo>
                <a:cubicBezTo>
                  <a:pt x="1121833" y="1583267"/>
                  <a:pt x="1227833" y="1582087"/>
                  <a:pt x="1333500" y="1574800"/>
                </a:cubicBezTo>
                <a:cubicBezTo>
                  <a:pt x="1367557" y="1572451"/>
                  <a:pt x="1406770" y="1553698"/>
                  <a:pt x="1435100" y="1536700"/>
                </a:cubicBezTo>
                <a:cubicBezTo>
                  <a:pt x="1461277" y="1520994"/>
                  <a:pt x="1482340" y="1495553"/>
                  <a:pt x="1511300" y="1485900"/>
                </a:cubicBezTo>
                <a:lnTo>
                  <a:pt x="1549400" y="1473200"/>
                </a:lnTo>
                <a:cubicBezTo>
                  <a:pt x="1557867" y="1460500"/>
                  <a:pt x="1567227" y="1448352"/>
                  <a:pt x="1574800" y="1435100"/>
                </a:cubicBezTo>
                <a:cubicBezTo>
                  <a:pt x="1633625" y="1332157"/>
                  <a:pt x="1604094" y="1338233"/>
                  <a:pt x="1587500" y="1155700"/>
                </a:cubicBezTo>
                <a:cubicBezTo>
                  <a:pt x="1585474" y="1133419"/>
                  <a:pt x="1553985" y="1037870"/>
                  <a:pt x="1549400" y="1028700"/>
                </a:cubicBezTo>
                <a:cubicBezTo>
                  <a:pt x="1512026" y="953953"/>
                  <a:pt x="1529987" y="995861"/>
                  <a:pt x="1498600" y="901700"/>
                </a:cubicBezTo>
                <a:cubicBezTo>
                  <a:pt x="1494367" y="889000"/>
                  <a:pt x="1497039" y="871026"/>
                  <a:pt x="1485900" y="863600"/>
                </a:cubicBezTo>
                <a:cubicBezTo>
                  <a:pt x="1460500" y="846667"/>
                  <a:pt x="1438660" y="822453"/>
                  <a:pt x="1409700" y="812800"/>
                </a:cubicBezTo>
                <a:lnTo>
                  <a:pt x="1295400" y="774700"/>
                </a:lnTo>
                <a:lnTo>
                  <a:pt x="1257300" y="762000"/>
                </a:lnTo>
                <a:cubicBezTo>
                  <a:pt x="1244600" y="757767"/>
                  <a:pt x="1232187" y="752547"/>
                  <a:pt x="1219200" y="749300"/>
                </a:cubicBezTo>
                <a:cubicBezTo>
                  <a:pt x="1095310" y="718327"/>
                  <a:pt x="1250008" y="756146"/>
                  <a:pt x="1104900" y="723900"/>
                </a:cubicBezTo>
                <a:cubicBezTo>
                  <a:pt x="1087861" y="720114"/>
                  <a:pt x="1070443" y="717329"/>
                  <a:pt x="1054100" y="711200"/>
                </a:cubicBezTo>
                <a:cubicBezTo>
                  <a:pt x="1017270" y="697389"/>
                  <a:pt x="996783" y="681455"/>
                  <a:pt x="965200" y="660400"/>
                </a:cubicBezTo>
                <a:cubicBezTo>
                  <a:pt x="956733" y="647700"/>
                  <a:pt x="945999" y="636248"/>
                  <a:pt x="939800" y="622300"/>
                </a:cubicBezTo>
                <a:cubicBezTo>
                  <a:pt x="928926" y="597834"/>
                  <a:pt x="930464" y="567519"/>
                  <a:pt x="914400" y="546100"/>
                </a:cubicBezTo>
                <a:lnTo>
                  <a:pt x="876300" y="495300"/>
                </a:lnTo>
                <a:cubicBezTo>
                  <a:pt x="863066" y="455597"/>
                  <a:pt x="850231" y="405954"/>
                  <a:pt x="812800" y="381000"/>
                </a:cubicBezTo>
                <a:lnTo>
                  <a:pt x="774700" y="355600"/>
                </a:lnTo>
                <a:cubicBezTo>
                  <a:pt x="646306" y="163010"/>
                  <a:pt x="785276" y="360672"/>
                  <a:pt x="685800" y="241300"/>
                </a:cubicBezTo>
                <a:cubicBezTo>
                  <a:pt x="632883" y="177800"/>
                  <a:pt x="692150" y="224367"/>
                  <a:pt x="622300" y="177800"/>
                </a:cubicBezTo>
                <a:cubicBezTo>
                  <a:pt x="618067" y="165100"/>
                  <a:pt x="616101" y="151402"/>
                  <a:pt x="609600" y="139700"/>
                </a:cubicBezTo>
                <a:cubicBezTo>
                  <a:pt x="594775" y="113015"/>
                  <a:pt x="568453" y="92460"/>
                  <a:pt x="558800" y="63500"/>
                </a:cubicBezTo>
                <a:cubicBezTo>
                  <a:pt x="542314" y="14041"/>
                  <a:pt x="555566" y="34866"/>
                  <a:pt x="5207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60548" y="3797300"/>
            <a:ext cx="161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663 Union Hill Rd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126323" y="4838700"/>
            <a:ext cx="877477" cy="1193800"/>
          </a:xfrm>
          <a:custGeom>
            <a:avLst/>
            <a:gdLst>
              <a:gd name="connsiteX0" fmla="*/ 877477 w 877477"/>
              <a:gd name="connsiteY0" fmla="*/ 0 h 1193800"/>
              <a:gd name="connsiteX1" fmla="*/ 750477 w 877477"/>
              <a:gd name="connsiteY1" fmla="*/ 88900 h 1193800"/>
              <a:gd name="connsiteX2" fmla="*/ 725077 w 877477"/>
              <a:gd name="connsiteY2" fmla="*/ 127000 h 1193800"/>
              <a:gd name="connsiteX3" fmla="*/ 699677 w 877477"/>
              <a:gd name="connsiteY3" fmla="*/ 165100 h 1193800"/>
              <a:gd name="connsiteX4" fmla="*/ 636177 w 877477"/>
              <a:gd name="connsiteY4" fmla="*/ 292100 h 1193800"/>
              <a:gd name="connsiteX5" fmla="*/ 610777 w 877477"/>
              <a:gd name="connsiteY5" fmla="*/ 330200 h 1193800"/>
              <a:gd name="connsiteX6" fmla="*/ 585377 w 877477"/>
              <a:gd name="connsiteY6" fmla="*/ 368300 h 1193800"/>
              <a:gd name="connsiteX7" fmla="*/ 534577 w 877477"/>
              <a:gd name="connsiteY7" fmla="*/ 482600 h 1193800"/>
              <a:gd name="connsiteX8" fmla="*/ 521877 w 877477"/>
              <a:gd name="connsiteY8" fmla="*/ 520700 h 1193800"/>
              <a:gd name="connsiteX9" fmla="*/ 432977 w 877477"/>
              <a:gd name="connsiteY9" fmla="*/ 635000 h 1193800"/>
              <a:gd name="connsiteX10" fmla="*/ 356777 w 877477"/>
              <a:gd name="connsiteY10" fmla="*/ 660400 h 1193800"/>
              <a:gd name="connsiteX11" fmla="*/ 267877 w 877477"/>
              <a:gd name="connsiteY11" fmla="*/ 698500 h 1193800"/>
              <a:gd name="connsiteX12" fmla="*/ 191677 w 877477"/>
              <a:gd name="connsiteY12" fmla="*/ 723900 h 1193800"/>
              <a:gd name="connsiteX13" fmla="*/ 153577 w 877477"/>
              <a:gd name="connsiteY13" fmla="*/ 736600 h 1193800"/>
              <a:gd name="connsiteX14" fmla="*/ 115477 w 877477"/>
              <a:gd name="connsiteY14" fmla="*/ 774700 h 1193800"/>
              <a:gd name="connsiteX15" fmla="*/ 39277 w 877477"/>
              <a:gd name="connsiteY15" fmla="*/ 825500 h 1193800"/>
              <a:gd name="connsiteX16" fmla="*/ 26577 w 877477"/>
              <a:gd name="connsiteY16" fmla="*/ 863600 h 1193800"/>
              <a:gd name="connsiteX17" fmla="*/ 1177 w 877477"/>
              <a:gd name="connsiteY17" fmla="*/ 901700 h 1193800"/>
              <a:gd name="connsiteX18" fmla="*/ 39277 w 877477"/>
              <a:gd name="connsiteY18" fmla="*/ 1066800 h 1193800"/>
              <a:gd name="connsiteX19" fmla="*/ 77377 w 877477"/>
              <a:gd name="connsiteY19" fmla="*/ 1079500 h 1193800"/>
              <a:gd name="connsiteX20" fmla="*/ 115477 w 877477"/>
              <a:gd name="connsiteY20" fmla="*/ 1104900 h 1193800"/>
              <a:gd name="connsiteX21" fmla="*/ 153577 w 877477"/>
              <a:gd name="connsiteY21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77477" h="1193800">
                <a:moveTo>
                  <a:pt x="877477" y="0"/>
                </a:moveTo>
                <a:cubicBezTo>
                  <a:pt x="771165" y="17719"/>
                  <a:pt x="815561" y="-8726"/>
                  <a:pt x="750477" y="88900"/>
                </a:cubicBezTo>
                <a:lnTo>
                  <a:pt x="725077" y="127000"/>
                </a:lnTo>
                <a:lnTo>
                  <a:pt x="699677" y="165100"/>
                </a:lnTo>
                <a:cubicBezTo>
                  <a:pt x="679573" y="245516"/>
                  <a:pt x="696659" y="201377"/>
                  <a:pt x="636177" y="292100"/>
                </a:cubicBezTo>
                <a:lnTo>
                  <a:pt x="610777" y="330200"/>
                </a:lnTo>
                <a:cubicBezTo>
                  <a:pt x="602310" y="342900"/>
                  <a:pt x="590204" y="353820"/>
                  <a:pt x="585377" y="368300"/>
                </a:cubicBezTo>
                <a:cubicBezTo>
                  <a:pt x="519847" y="564889"/>
                  <a:pt x="594954" y="361845"/>
                  <a:pt x="534577" y="482600"/>
                </a:cubicBezTo>
                <a:cubicBezTo>
                  <a:pt x="528590" y="494574"/>
                  <a:pt x="528378" y="508998"/>
                  <a:pt x="521877" y="520700"/>
                </a:cubicBezTo>
                <a:cubicBezTo>
                  <a:pt x="511993" y="538491"/>
                  <a:pt x="462728" y="618472"/>
                  <a:pt x="432977" y="635000"/>
                </a:cubicBezTo>
                <a:cubicBezTo>
                  <a:pt x="409572" y="648003"/>
                  <a:pt x="382177" y="651933"/>
                  <a:pt x="356777" y="660400"/>
                </a:cubicBezTo>
                <a:cubicBezTo>
                  <a:pt x="234135" y="701281"/>
                  <a:pt x="424811" y="635726"/>
                  <a:pt x="267877" y="698500"/>
                </a:cubicBezTo>
                <a:cubicBezTo>
                  <a:pt x="243018" y="708444"/>
                  <a:pt x="217077" y="715433"/>
                  <a:pt x="191677" y="723900"/>
                </a:cubicBezTo>
                <a:lnTo>
                  <a:pt x="153577" y="736600"/>
                </a:lnTo>
                <a:cubicBezTo>
                  <a:pt x="140877" y="749300"/>
                  <a:pt x="130421" y="764737"/>
                  <a:pt x="115477" y="774700"/>
                </a:cubicBezTo>
                <a:cubicBezTo>
                  <a:pt x="5199" y="848218"/>
                  <a:pt x="160820" y="703957"/>
                  <a:pt x="39277" y="825500"/>
                </a:cubicBezTo>
                <a:cubicBezTo>
                  <a:pt x="35044" y="838200"/>
                  <a:pt x="32564" y="851626"/>
                  <a:pt x="26577" y="863600"/>
                </a:cubicBezTo>
                <a:cubicBezTo>
                  <a:pt x="19751" y="877252"/>
                  <a:pt x="2348" y="886481"/>
                  <a:pt x="1177" y="901700"/>
                </a:cubicBezTo>
                <a:cubicBezTo>
                  <a:pt x="-1374" y="934867"/>
                  <a:pt x="-3706" y="1032414"/>
                  <a:pt x="39277" y="1066800"/>
                </a:cubicBezTo>
                <a:cubicBezTo>
                  <a:pt x="49730" y="1075163"/>
                  <a:pt x="65403" y="1073513"/>
                  <a:pt x="77377" y="1079500"/>
                </a:cubicBezTo>
                <a:cubicBezTo>
                  <a:pt x="91029" y="1086326"/>
                  <a:pt x="102777" y="1096433"/>
                  <a:pt x="115477" y="1104900"/>
                </a:cubicBezTo>
                <a:cubicBezTo>
                  <a:pt x="142770" y="1186780"/>
                  <a:pt x="121945" y="1162168"/>
                  <a:pt x="153577" y="11938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8788779">
            <a:off x="3827045" y="4888273"/>
            <a:ext cx="1486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663 Woods Rd. 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74300" y="5143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 b="6340"/>
          <a:stretch>
            <a:fillRect/>
          </a:stretch>
        </p:blipFill>
        <p:spPr>
          <a:xfrm>
            <a:off x="457200" y="736600"/>
            <a:ext cx="8229600" cy="5389563"/>
          </a:xfrm>
        </p:spPr>
      </p:pic>
    </p:spTree>
    <p:extLst>
      <p:ext uri="{BB962C8B-B14F-4D97-AF65-F5344CB8AC3E}">
        <p14:creationId xmlns:p14="http://schemas.microsoft.com/office/powerpoint/2010/main" val="315393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r="1537"/>
          <a:stretch>
            <a:fillRect/>
          </a:stretch>
        </p:blipFill>
        <p:spPr>
          <a:xfrm>
            <a:off x="342900" y="355600"/>
            <a:ext cx="8229600" cy="5346700"/>
          </a:xfrm>
        </p:spPr>
      </p:pic>
      <p:sp>
        <p:nvSpPr>
          <p:cNvPr id="5" name="TextBox 4"/>
          <p:cNvSpPr txBox="1"/>
          <p:nvPr/>
        </p:nvSpPr>
        <p:spPr>
          <a:xfrm>
            <a:off x="342900" y="5791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Gathering to Plan Door-to-Door Household Survey: VSEC &amp; CVLLE Rising at Union Grove Missionary Baptist Church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8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196" b="13196"/>
          <a:stretch>
            <a:fillRect/>
          </a:stretch>
        </p:blipFill>
        <p:spPr>
          <a:xfrm>
            <a:off x="279400" y="533400"/>
            <a:ext cx="8509000" cy="5592763"/>
          </a:xfrm>
        </p:spPr>
      </p:pic>
    </p:spTree>
    <p:extLst>
      <p:ext uri="{BB962C8B-B14F-4D97-AF65-F5344CB8AC3E}">
        <p14:creationId xmlns:p14="http://schemas.microsoft.com/office/powerpoint/2010/main" val="345479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4515" b="24515"/>
          <a:stretch>
            <a:fillRect/>
          </a:stretch>
        </p:blipFill>
        <p:spPr>
          <a:xfrm>
            <a:off x="838200" y="419101"/>
            <a:ext cx="7505700" cy="5321300"/>
          </a:xfrm>
        </p:spPr>
      </p:pic>
    </p:spTree>
    <p:extLst>
      <p:ext uri="{BB962C8B-B14F-4D97-AF65-F5344CB8AC3E}">
        <p14:creationId xmlns:p14="http://schemas.microsoft.com/office/powerpoint/2010/main" val="271588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_00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546100"/>
            <a:ext cx="5956300" cy="3370263"/>
          </a:xfrm>
        </p:spPr>
      </p:pic>
      <p:sp>
        <p:nvSpPr>
          <p:cNvPr id="8" name="TextBox 7"/>
          <p:cNvSpPr txBox="1"/>
          <p:nvPr/>
        </p:nvSpPr>
        <p:spPr>
          <a:xfrm>
            <a:off x="279400" y="134620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ookman Old Style"/>
                <a:cs typeface="Bookman Old Style"/>
              </a:rPr>
              <a:t>660: Shelton</a:t>
            </a:r>
          </a:p>
          <a:p>
            <a:r>
              <a:rPr lang="en-US" sz="1600" dirty="0" smtClean="0">
                <a:latin typeface="Bookman Old Style"/>
                <a:cs typeface="Bookman Old Style"/>
              </a:rPr>
              <a:t>Store</a:t>
            </a:r>
            <a:endParaRPr lang="en-US" sz="1600" dirty="0">
              <a:latin typeface="Bookman Old Style"/>
              <a:cs typeface="Bookman Old Sty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406900"/>
            <a:ext cx="13843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ookman Old Style"/>
                <a:cs typeface="Bookman Old Style"/>
              </a:rPr>
              <a:t>663/660</a:t>
            </a:r>
          </a:p>
          <a:p>
            <a:r>
              <a:rPr lang="en-US" sz="1600" dirty="0" err="1" smtClean="0">
                <a:latin typeface="Bookman Old Style"/>
                <a:cs typeface="Bookman Old Style"/>
              </a:rPr>
              <a:t>Laury</a:t>
            </a:r>
            <a:r>
              <a:rPr lang="en-US" sz="1600" dirty="0" smtClean="0">
                <a:latin typeface="Bookman Old Style"/>
                <a:cs typeface="Bookman Old Style"/>
              </a:rPr>
              <a:t> Farm</a:t>
            </a:r>
            <a:endParaRPr lang="en-US" sz="1600" dirty="0">
              <a:latin typeface="Bookman Old Style"/>
              <a:cs typeface="Bookman Old Style"/>
            </a:endParaRPr>
          </a:p>
        </p:txBody>
      </p:sp>
      <p:pic>
        <p:nvPicPr>
          <p:cNvPr id="10" name="Picture 9" descr="DSC_00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200" y="3916363"/>
            <a:ext cx="4254500" cy="25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1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0-28 at 8.33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" b="4251"/>
          <a:stretch>
            <a:fillRect/>
          </a:stretch>
        </p:blipFill>
        <p:spPr>
          <a:xfrm>
            <a:off x="457200" y="558800"/>
            <a:ext cx="8229600" cy="5567363"/>
          </a:xfrm>
        </p:spPr>
      </p:pic>
      <p:sp>
        <p:nvSpPr>
          <p:cNvPr id="5" name="TextBox 4"/>
          <p:cNvSpPr txBox="1"/>
          <p:nvPr/>
        </p:nvSpPr>
        <p:spPr>
          <a:xfrm>
            <a:off x="838200" y="1371600"/>
            <a:ext cx="250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/>
                <a:cs typeface="Bookman Old Style"/>
              </a:rPr>
              <a:t>Union Hill Baptist Church est. 1868 in a brush arbor. </a:t>
            </a:r>
            <a:r>
              <a:rPr lang="en-US" b="1" dirty="0" smtClean="0">
                <a:latin typeface="Bookman Old Style"/>
                <a:cs typeface="Bookman Old Style"/>
              </a:rPr>
              <a:t>Rebuilt </a:t>
            </a:r>
            <a:r>
              <a:rPr lang="en-US" b="1" dirty="0">
                <a:latin typeface="Bookman Old Style"/>
                <a:cs typeface="Bookman Old Style"/>
              </a:rPr>
              <a:t>1887, original burned  </a:t>
            </a:r>
            <a:endParaRPr lang="en-US" b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01447929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12490</TotalTime>
  <Words>204</Words>
  <Application>Microsoft Macintosh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</vt:lpstr>
      <vt:lpstr>PowerPoint Presentation</vt:lpstr>
      <vt:lpstr>PowerPoint Presentation</vt:lpstr>
      <vt:lpstr>99 Densely clustered households on all sides of ACP CS site: 85% African American; 33% known to be descendants of Freedmen; For 66% of households = 158 people live within 500 ft – 1 mile of CS on former Variety Shade Plantation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Variety Shade Plantation, Bondurant Cemetery, Whites (left)  Slaves (right); 100s of unmarked slave burials  </vt:lpstr>
      <vt:lpstr>PowerPoint Presentation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Lakshmi  Fjord</dc:creator>
  <cp:lastModifiedBy>Lakshmi  Fjord</cp:lastModifiedBy>
  <cp:revision>92</cp:revision>
  <cp:lastPrinted>2016-02-16T21:54:33Z</cp:lastPrinted>
  <dcterms:created xsi:type="dcterms:W3CDTF">2016-02-11T15:56:05Z</dcterms:created>
  <dcterms:modified xsi:type="dcterms:W3CDTF">2017-10-28T12:46:51Z</dcterms:modified>
</cp:coreProperties>
</file>