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59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7" r:id="rId29"/>
    <p:sldId id="284" r:id="rId30"/>
    <p:sldId id="285" r:id="rId31"/>
    <p:sldId id="286" r:id="rId32"/>
    <p:sldId id="288" r:id="rId33"/>
    <p:sldId id="289" r:id="rId34"/>
    <p:sldId id="290" r:id="rId35"/>
    <p:sldId id="292" r:id="rId36"/>
    <p:sldId id="295" r:id="rId37"/>
    <p:sldId id="291" r:id="rId38"/>
    <p:sldId id="296" r:id="rId39"/>
    <p:sldId id="318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2" r:id="rId55"/>
    <p:sldId id="311" r:id="rId56"/>
    <p:sldId id="313" r:id="rId57"/>
    <p:sldId id="314" r:id="rId58"/>
    <p:sldId id="315" r:id="rId59"/>
    <p:sldId id="316" r:id="rId60"/>
    <p:sldId id="31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D878-022F-40BC-A152-1C83A14B1864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C3EF-50A0-49C6-983B-76CE0E1FE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alleghenymountainradio.org/content/uploads/2014/08/42-inch-pipeline-construction-in-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94137"/>
            <a:ext cx="9144000" cy="1015663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need more pipelines?</a:t>
            </a:r>
            <a:endParaRPr lang="en-US" sz="6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9600" y="29718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9600" y="29718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143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9600" y="29718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143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29400" y="609600"/>
            <a:ext cx="1219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9600" y="29718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143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29400" y="609600"/>
            <a:ext cx="1219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24600" y="1295400"/>
            <a:ext cx="990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9600" y="29718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143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29400" y="609600"/>
            <a:ext cx="1219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24600" y="1295400"/>
            <a:ext cx="990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2000" y="3124200"/>
            <a:ext cx="1295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3" y="-7620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514600" y="41148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19600" y="29718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67400" y="1143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29400" y="609600"/>
            <a:ext cx="1219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24600" y="1295400"/>
            <a:ext cx="990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2000" y="3124200"/>
            <a:ext cx="1295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90800" y="4343400"/>
            <a:ext cx="1752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censhen.org/wp-content/uploads/2015/08/Alternati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64109" cy="68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censhen.org/wp-content/uploads/2015/08/Alternati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64109" cy="68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1200" y="4038600"/>
            <a:ext cx="1295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censhen.org/wp-content/uploads/2015/08/Alternati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64109" cy="68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1200" y="4038600"/>
            <a:ext cx="1295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15200" y="5257800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/>
              <a:t>	</a:t>
            </a:r>
          </a:p>
          <a:p>
            <a:pPr algn="l"/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censhen.org/wp-content/uploads/2015/08/Alternati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64109" cy="68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200" y="4953000"/>
            <a:ext cx="20574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censhen.org/wp-content/uploads/2015/08/Alternativ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64109" cy="68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200" y="4953000"/>
            <a:ext cx="20574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15200" y="5257800"/>
            <a:ext cx="609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05600" y="2057400"/>
            <a:ext cx="5334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Pipelines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05600" y="2057400"/>
            <a:ext cx="533400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858000" y="23622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Spoken For?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Spoken For?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20000" y="1066800"/>
            <a:ext cx="4572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– No Customers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ent Arrow 4"/>
          <p:cNvSpPr/>
          <p:nvPr/>
        </p:nvSpPr>
        <p:spPr>
          <a:xfrm rot="11535072" flipH="1">
            <a:off x="6091745" y="1394433"/>
            <a:ext cx="683324" cy="751423"/>
          </a:xfrm>
          <a:prstGeom prst="bentArrow">
            <a:avLst>
              <a:gd name="adj1" fmla="val 25000"/>
              <a:gd name="adj2" fmla="val 34879"/>
              <a:gd name="adj3" fmla="val 25000"/>
              <a:gd name="adj4" fmla="val 513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– No Customers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ent Arrow 4"/>
          <p:cNvSpPr/>
          <p:nvPr/>
        </p:nvSpPr>
        <p:spPr>
          <a:xfrm rot="11535072" flipH="1">
            <a:off x="6091745" y="1394433"/>
            <a:ext cx="683324" cy="751423"/>
          </a:xfrm>
          <a:prstGeom prst="bentArrow">
            <a:avLst>
              <a:gd name="adj1" fmla="val 25000"/>
              <a:gd name="adj2" fmla="val 34879"/>
              <a:gd name="adj3" fmla="val 25000"/>
              <a:gd name="adj4" fmla="val 513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705600" y="1905000"/>
            <a:ext cx="228600" cy="228600"/>
          </a:xfrm>
          <a:prstGeom prst="don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– No Customers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458200" y="457200"/>
            <a:ext cx="457200" cy="457200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rot="11535072" flipH="1">
            <a:off x="6091745" y="1394433"/>
            <a:ext cx="683324" cy="751423"/>
          </a:xfrm>
          <a:prstGeom prst="bentArrow">
            <a:avLst>
              <a:gd name="adj1" fmla="val 25000"/>
              <a:gd name="adj2" fmla="val 34879"/>
              <a:gd name="adj3" fmla="val 25000"/>
              <a:gd name="adj4" fmla="val 513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/>
              <a:t>Essential	</a:t>
            </a:r>
          </a:p>
          <a:p>
            <a:pPr algn="l"/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– No Customers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458200" y="457200"/>
            <a:ext cx="457200" cy="457200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rot="11535072" flipH="1">
            <a:off x="6091745" y="1394433"/>
            <a:ext cx="683324" cy="751423"/>
          </a:xfrm>
          <a:prstGeom prst="bentArrow">
            <a:avLst>
              <a:gd name="adj1" fmla="val 25000"/>
              <a:gd name="adj2" fmla="val 34879"/>
              <a:gd name="adj3" fmla="val 25000"/>
              <a:gd name="adj4" fmla="val 513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791200" y="4495800"/>
            <a:ext cx="457200" cy="457200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arcellusdrilling.com/wp-content/uploads/2016/01/Transco-Pipeline-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MVP – No Customers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458200" y="457200"/>
            <a:ext cx="457200" cy="457200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 Arrow 4"/>
          <p:cNvSpPr/>
          <p:nvPr/>
        </p:nvSpPr>
        <p:spPr>
          <a:xfrm rot="11535072" flipH="1">
            <a:off x="6091745" y="1394433"/>
            <a:ext cx="683324" cy="751423"/>
          </a:xfrm>
          <a:prstGeom prst="bentArrow">
            <a:avLst>
              <a:gd name="adj1" fmla="val 25000"/>
              <a:gd name="adj2" fmla="val 34879"/>
              <a:gd name="adj3" fmla="val 25000"/>
              <a:gd name="adj4" fmla="val 5136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791200" y="4495800"/>
            <a:ext cx="457200" cy="457200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391400" y="1143000"/>
            <a:ext cx="457200" cy="457200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Us Money?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Us Money?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dn.syndicate.theibisnetwork.com/wp-content/uploads/sites/2/Sc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6532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ACP saves $377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million / year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Forgot to Include Pipeline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Forgot to Include Pipeline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Image result for oops mist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1371600"/>
            <a:ext cx="5289550" cy="533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Forgot to Include Pipeline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Image result for oops mist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1371600"/>
            <a:ext cx="528955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2819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Us Money?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dn.syndicate.theibisnetwork.com/wp-content/uploads/sites/2/Sc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447800"/>
            <a:ext cx="9144000" cy="46532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1676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ACP costs us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more 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vs. ACP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8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vs. ACP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8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4038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gas+ plus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/>
              <a:t>Essential	</a:t>
            </a:r>
          </a:p>
          <a:p>
            <a:pPr algn="l"/>
            <a:endParaRPr lang="en-US" sz="48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vs. ACP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8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4191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ACP costs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28% more !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Dominion Ratepayers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mediad.publicbroadcasting.net/p/kvcr/files/styles/medium/public/201510/SDGEra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91621"/>
            <a:ext cx="5334000" cy="50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990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$2 billion more !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speaking for us?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38506"/>
            <a:ext cx="7478970" cy="571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costs – fewer jobs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bobcrespo.com/wp-content/uploads/2014/08/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477" y="1143000"/>
            <a:ext cx="5199523" cy="2971800"/>
          </a:xfrm>
          <a:prstGeom prst="rect">
            <a:avLst/>
          </a:prstGeom>
          <a:noFill/>
        </p:spPr>
      </p:pic>
      <p:pic>
        <p:nvPicPr>
          <p:cNvPr id="52228" name="Picture 4" descr="http://www.rockcountynow.com/images/Work_Comp_Phot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86311"/>
            <a:ext cx="2895600" cy="3024089"/>
          </a:xfrm>
          <a:prstGeom prst="rect">
            <a:avLst/>
          </a:prstGeom>
          <a:noFill/>
        </p:spPr>
      </p:pic>
      <p:pic>
        <p:nvPicPr>
          <p:cNvPr id="52230" name="Picture 6" descr="http://www.albertaimmigration.com/images/foreign-wor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992880"/>
            <a:ext cx="3581400" cy="28651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costs – fewer jobs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bobcrespo.com/wp-content/uploads/2014/08/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477" y="1143000"/>
            <a:ext cx="5199523" cy="2971800"/>
          </a:xfrm>
          <a:prstGeom prst="rect">
            <a:avLst/>
          </a:prstGeom>
          <a:noFill/>
        </p:spPr>
      </p:pic>
      <p:pic>
        <p:nvPicPr>
          <p:cNvPr id="52230" name="Picture 6" descr="http://www.albertaimmigration.com/images/foreign-wor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38600"/>
            <a:ext cx="3581400" cy="28651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costs – fewer jobs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bobcrespo.com/wp-content/uploads/2014/08/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477" y="1143000"/>
            <a:ext cx="519952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FERC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blog.qsample.com/wp-content/uploads/2015/06/Trap-questions-for-surveys-are-questionable-for-market-research-992x57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3779"/>
            <a:ext cx="9144000" cy="530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Ignores need &amp; higher costs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s://www.ecosouth.com.au/images/easyblog_images/955/headins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07" y="1219200"/>
            <a:ext cx="919210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Considers only contracts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6" name="Picture 8" descr="http://blogs.edf.org/energyexchange/files/2015/09/Capture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199"/>
            <a:ext cx="4762500" cy="557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Unnecessary- Cost More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/>
              <a:t>Essential	</a:t>
            </a:r>
          </a:p>
          <a:p>
            <a:pPr algn="l"/>
            <a:endParaRPr lang="en-US" sz="4800" dirty="0" smtClean="0"/>
          </a:p>
          <a:p>
            <a:pPr algn="l"/>
            <a:r>
              <a:rPr lang="en-US" sz="4800" dirty="0" smtClean="0"/>
              <a:t>Save money 	</a:t>
            </a:r>
          </a:p>
          <a:p>
            <a:pPr algn="l"/>
            <a:endParaRPr lang="en-US" sz="4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Unnecessary- Cost More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819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Benefit?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Justify Seizing Land?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80960" cy="5486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Unwilling to Give it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38" name="Picture 2" descr="Image result for our fields our forests our rivers no pip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510854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 Harm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 Harm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1295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energy costs- Seizure of land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wipe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Disproportionate Harm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2" name="Picture 2" descr="7-8-09climate2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1"/>
            <a:ext cx="5769085" cy="4876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1295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energy costs- Seizure of land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no voice?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6" name="Picture 2" descr="Image result for they have no v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19" y="1219200"/>
            <a:ext cx="5693281" cy="563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38400" y="3200400"/>
            <a:ext cx="3810000" cy="228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</p:spPr>
        <p:txBody>
          <a:bodyPr>
            <a:no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power from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collective voice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58" name="Picture 2" descr="https://footballagainstapartheid.files.wordpress.com/2016/02/if-you-sit-on-the-fence.jpg?w=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4724400" cy="6666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799"/>
          </a:xfrm>
        </p:spPr>
        <p:txBody>
          <a:bodyPr>
            <a:no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“Yes” to a future</a:t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from new pipelines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2" name="Picture 2" descr="https://s3.amazonaws.com/media.eremedia.com/uploads/2017/01/21090632/Yes-sign-700x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51044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/>
              <a:t>Essential	</a:t>
            </a:r>
          </a:p>
          <a:p>
            <a:pPr algn="l"/>
            <a:endParaRPr lang="en-US" sz="4800" dirty="0" smtClean="0"/>
          </a:p>
          <a:p>
            <a:pPr algn="l"/>
            <a:r>
              <a:rPr lang="en-US" sz="4800" dirty="0" smtClean="0"/>
              <a:t>Save money 	</a:t>
            </a:r>
          </a:p>
          <a:p>
            <a:pPr algn="l"/>
            <a:endParaRPr lang="en-US" sz="4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1543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ata:image/jpeg;base64,/9j/4AAQSkZJRgABAQAAAQABAAD/2wCEAAkGBxIPDw8PDxIQDw8PDxAPEBAQEBUQDxUVFhEWFxcWFxUYHSggGBolGxUVITEhJSktLi4uFyAzODMsNygtLisBCgoKDg0OGxAQGi0dHR8rLSstKy0tLS0tLS0tLS0tLS0tLS0tLS0rLS0tLS0tLS0rLSstLS0tLS0tLS0tKy0tLf/AABEIAPMA0AMBIgACEQEDEQH/xAAcAAACAgMBAQAAAAAAAAAAAAAAAgEGBQcIAwT/xABJEAABBAEABgcFAwgHBwUAAAABAAIDEQQFBhIhMVEHExQiQWGBMnGRobEjQlIlYnSCsrPB0SQ1cpKi4fAzQ0RzwsPxCBdTY5P/xAAZAQACAwEAAAAAAAAAAAAAAAAAAgEDBAX/xAAlEQACAgIDAQEBAAEFAAAAAAAAAQIRAyESMVEEQRMyBSIzQsH/2gAMAwEAAhEDEQA/ALvSKQhd45BFIpShAAikIQBCmkUhAAhFIQAKKUqtdIOnpdH4YngDC907IvtAXNAcx5ugRv7oSykoq2TGLk6RZVFLRb+krSJ/3sY/swsH8F74/SZpBtEuheB4OhG/+6Qfmq45lLoufzyX6buQsfoDNdk4mNkPDWvmhZI4NvZBLd9Xvq/NZBWlDVOgRSEKQIUopFIAFFKaRSABQpRSAIUopFIAEIQgAQhCABCEIAEIQoAEJJZWsaXvc1jGi3OcQ1oHmSqXprpNwoCWw7eW8WLjpsX993H0B96WU1HsaMJS6LuqJ0y/1az9Mi/dSqqZ3SvmPJ6mPHgb4d10j/UuNf4VWNNa05mawR5MxkjDw8M2WNaHAEA90A8HH4rNlzKUWkacWCUZWzDtXq1eIXo0qvE6NMjonUz+rcH9Fi/ZWZWgtF6752Mxkcc1xxtDWMfGxzQBwHC/mrJo3pYlaayceOQfihJjd8HEg/Ja1kRjngldo2yhVvQeu+FmENZL1Up/3Uw2HXyDvZJ9xVkr/VKxNMocWuwQhCkgEIQgAQhCgAQhCkCUJkJQoVCZCAoVCZQgKIVa1x1yg0a3ZP2uS4WyBpojk55+635nw5ry1/1vbo2INZTsqZp6pp3tYPGR38B4laHy8l8z3ySudJI9xc57jbieZKzZs9f7Y9mnDg5bl0ZTWHWXJz37WRISwG2RN7sTfc0cfed6wyELMt7ZsSS0gQhCbQAptQhADhykFIi0ymRR6gq26q6+ZOFsxvJyMYUOqee80fmPO8e47t3gqeCnaVZGQrin2dI6D0zDmwibHdtN4Oadz2Or2XDwP+gsiuc9XNPTYE4mhN8BJGSdiRt72u/gfArf2g9Kx5uPHkQkljxwPtNcPaa4cwVojKzFlx8dro+1CZCYqoVCZCAoVCZCAomkUmQoJFpFKUIAil8eltIMxceXIlNRxMLjzPJo8yaHqvtWq+m3TNDHwWn2v6TLXLe2MHnv2zXkFVlnwjZZihylRrbTmlpMzIlyZjb5XX5NHANHkBuXwBCkLnx27OiCFKkNV1ECoDVsLULo7OY1uTmbUeMd8cY7sko5391nnxPhzVi6V9GQ42iY48eKOFvbIdzGgX9lLvJ4k+ZSvHLi5Cf0jy4mm0KAmARDY7IULeGFqbi6R0Vg9YwRz9kh2ciNoEg7v3vxjyPxC1LrPq/No/IME431tMeL2Htvc5p+o8CoyRlHYsZqWkYoFMCvNMCiExmj2aVdejDWPsmWIJHVj5Rax1nc2Tgx3lZ7p945KjtK9AVrhKyuUb0dR0ilhNStL9twIJibk2erl/5jNxPruPqs4rkzA406IpFJkKQFpFJkIsBqRSakUlskWlFJqRSLAWlzt0j5/aNKZjrtscnUN90fd3eocfVdGUuWNMybeVkv/FPK74vJWT6paSNPzLbZ8oTBKEwVWM1MYBWno81dGkM1rHg9RC3rpuTgHABn6xNe61WAtydCWKBiZU33n5IivxpkbXfWQrRGNlM5UmzYbWgAACgAAANwAG4AeiofTUPyZH+mw/uplf6VC6ax+S2fpsP7qZPm/wCNmbD/AJo0WF6BJSZpWPFKjezpLUofkzA/RYf2V8uv2rY0hhSMA+3iBlxz47QG9nucBXw5L69SR+TMD9Fh/ZWbpbmlKNHPtxnZyeQoVq1/0GcXSOUC1zYZJXSxOLaYQ/v013A0XEeiroDfL1XO4NM32eIKYOXtG0uOy0bTjwDRZPuAWZ0fqjn5BHVYs1H772dUwe9z6CeMmugdfpeehLSN9rxSd/dyWD4Rv/7a2nSoXRzqJLo+V2TkSM6x0RiEURLmgOc0kvceJ7o3Dd5q/wBLbjbrZiy1y0LSKTUilYVEUilNIpFgNSKXpsqCEtkiIT0ikALS5T0kzZnmaeLZZAfRxXV1LmDW7FMOkc6M/dypq9xkJB+BCyfT+Gr5/wBRiQmCUJgq8ZoZ6Bbk6EMoHFyoPvMyGy140+NrfrGtNxMLiGtBc5xDWtaLcSTQAA4lbf6OtRNKYL25zo2sjfUU2K5x7SYnOFv2KoFpDXbJNkBw47jf/RR7KpxtGzaXwab0NBmxdRks6yPbDwA5zCHAEAgtIPBx+KyRaopX6aMe0UeTotwDwOQ33Sh31aoi6LNHj2u0P8jNQ+QCvNIpJ/OPg39Jenz4OGyCKOGIbEcTGxsbZNNAoCySSvak9IpWCdnm5gIo0RyIsfNfOdGQXfUwXz6ln8l9lIpQTbPKOJrRTQ1o5NAaPgE5TUilJAlKaTUikAJSE9IpACKaU0ppADUik6KSWOJSKT0ikWAq0N01aM6nSQmA7uVCx9+G2zuOHwaw/rLfdKl9LGr5zdHudGLmxHdewAW5zQKkaP1d9c2KrMriWYnUjnkLIaD0PNm5EeNjsMkshpo4ADxc4+DR4lfC1lkAWSeAG8krpvoh1TiwMBkwIky8oAzyAC49w+xHiA2t/M35LJy4o1n2dH/RxjaJY19CfMI7+Q4ezzbGD7A8L4nx5C7EBDVX9a9YOzM6uPfkSC2gb9hvDbP8OZ9xVMpUrY0YuTpGP1j0oGz7MQadjdIebj4e8fxXzRaVa7i0t+arjJy4En2t538SfFfRhyhxAc4M40T4+SzR+3LF6N7+DFKOyxtzGn/Pd9QvVshPBt+42sK97WgjbcXWKoiuO/codnAbLfZDj4HifRbI/dNf5IzS/wBNj/1ZnGvs0RR5J6WKblPsFveA8Cd/oVksfIbJ7Ngji07nD0WvD9Mchgz/ACyxPfQ9IpOilosz0JSKT0ikWAlIpPSEWAlIpPSKRYCUik6EWA1IpPSKS2SJSKToRYCUik9IpFgaU0zqW7B0w2eOCWTBe4zRGOMytjf+F4bZa1rjYJ3VXIq/aF0s+LvwODtrfJET3H+fkfNW2lUdP6FfE/r8ZrnMe77SJgLi1x+80DwPLwvz3ZcmL9RphkvTM/l65iGCSZ0DgWNs29uwXGg1oPE24gAAXvVFxM2SV7psg7Usrtp54NHgGgeDQNwH81h9aNJSvzosGW44oNmR4umvlcwOaCRutoPxJ5BZmCKuBsFcv6JO6Ov8uNKPL9PsLN9jdfJE+MHs2Te87nA0R7kkMvoWr6HG6Lfh6cllj2bJdaMUMHIZubIx4/OBa75XaiXAyrDw9h2LcIxYvdXtfFZMSeHivohJrve4CldyZUm7I1dzi9u04ECy3ZPtAjcQR4L7MuRwfts3EDd4LDNGxMe85rXG6HAn/QWTlmvh+HnaaF9oMkbRnND53Xxknc9jtl49Nxrz/gV91KpaOy+pl6zfThsyAfhu7A5j+auA8uC7HzZecN9nC+rB/OeumJSKT0ghaLMtCUik9IRYCUhOhFgJSKTopFgNSKTUikg9C0jZTUikBQtIpNSKQFC7KKTUikBRUdd9WsbIY7JlfLE9gaCYS0OeQQGinAi+G/yVfxcMxxbTZXve2jsu2a2eNbgN9ePyV91g0acrHfE1wY8lrmOd7O03hdb6NkLWWdiZ8EjYp2wxB7SA8S9YwgULAA2j67K5v1493Wjr/DkTjxb3/wCGVbJ3mu+7ILTiSiK4LwxIceMRslc5/dAJc8ivDgNwXiJ2EEB17Ly2yeNUfoQsHCjoSv8ADMxTt3b+HHd/NLJmhvmsQcxg4n5pJMxhB32BwUpIXa3ZkskdaO6d9WDyKXGmuid1DeORXhoprTFHIXe2wOsHdvF/xSNZU1MO0HC95O4jxrx/yTQ0TbejIl/Ct5O4Acb8B7z/ADV51Ti6zHJk7xEhaDZ3UBYHlaoEjzGLu3URfBrR417/AInyWxdSYyMCEmw5/WPN+cjq+VK/E3y0ZPqS4b9Mbr1oHNnxHx6NnZBM72i62vLa9lkg9gnnXqFqTUfXTI0XlO0bpUv6tsnVl0jxI/Hed/tAnajNi9+7iPELomRwAJJoAWSeAAXGusWke1Z2Xk7yJ8mWRt7zsl52R6NoLbjbcjmuKqjqwC943g8COCKWtehfWk5EDsCY3LjN2oSeLodw2fMtJHoRyWzKWoztUxaRSakUgihaU0ppFICh6RSakUlsmhKU0mpFIsKFQmpFIChUJqRSAoWlV9e9DuyIY3xODJon90u9ktO8gnw4K1UvnzcbrWht13gd4vn/ADSzSkqY0JcXaNMYMMxceteGjgQynHw37R3Divlxqh24BIHua9281tG6P/UFctN6i5jJJJNHywlj7PVylzZGiz3WkNId5XSpuHiAwv2x9q13WO22AO2276IrcdwFLmZMTj2duGeORa7GleQWhwq3BvMbzx/1yX347AG0Ruoi6FfFfNDKw94u2g5nd4AcOPzX1Y+S10Qo2CD8VU9DLZ4aEyDjuOM/vCN32f8AZIuvqs1PkVsuDQw7q4b79FV8uOWTJhjgaZJZaia0ENJIBI3k7qX1ZQkhkdFkBzJmVtNcbqwCCDwIrxClxbXJApJOjI6Q0kHuoHc0A+dk/wDlbt0LB1eNBH4thjB9+yL+a0JoXELphkPBGK2WpH0S0ubR2GmuJtbpg1rxeofO+VkccTC95c4CgP4+FeJpW4YvszfVNSaSMH0yazDA0XK1pqfLvGho04BwO28cqbe/mQuWxxVm6RNb36XzXZBtkLB1eNGT7MYJNmt204mz6DwCrLVtxLZjZnNU9MHBzcbKBIEUjesrxjO54r+yT60up2uBAI3ggEEcKK5CBXTnRxn9p0TgyGyRD1Lr43E4x/8AQPitU/SiSLDSmlNIpJYlC0ppNSKRYUMpTUiktjUKhNSKUWFCqKVZ1t16xtGvEUgllncwSCKNo3NJIBc5xAAJB4WdyoWf0v5TrEGNBCPAyOdM75bI9EWSotm40LnzM6SdJv39q6ofhihhaPi5pI+KxsmvekPHPyD7pK+TVHJ+DcDpVC5y0P0jZ0WRA6TLnkhEsfWskLXtMe2NsU4fhvfuXSHu3jwI4VzU7/RXGhKWH0tqxjZTzJK14eRTnRvMZcPzq4nzWbpFKGk+wTa6KPpfo3x5BH2U9lLG7BGy6SNw5kFwIf53vXzf+2wjhaIJ/wCkbRdI6Rh6l9+AaCSyue/ibWwaRSR4oP8AC1Z8i/Sk6r6jnGyG5eTK2aWMOELI2lsbSQWlxLt7jRIG4Vasek9B42UWnIhjlc3c1zm94DltDfXlwWTpFJowilSQsskpO29lc1u0WXaJzMbEY2M9mf1TIwI222nUKoAnZIvzXMmZpmeaNsckjnNG/f48tr8Vea6+C5C1jxmw5uZCz2YsrIjb7myuaPkEk1smDMeEzUoTNVmMZnqF0H0HTbWidn8GVM30Ia76krnwLfnQK38mynnmSV/+bFfk6K30bHQnpFKqxRVCekUiyKGUJqQlJFQmQgDRn/qGwdnIwckD/awywuPjcbw4X6S/Vak6w8z8V0f03aJ7Roh8jRb8SVk4rjs3sP8AgHX+qubVU3TLo9D2nC8wVIK0QkDR7BdNdF2nu3aMgc43NAOzT3x2mAU4+9uyfiuY2lXLoy1uOi8wGQk4k9R5AG/Z392UDm3f6E+SsmuS0VtHSyr+vGtDdE4oynxumDpmQBrXBm9zXuBJIO7uHwWfika9rXtIc1zQ5rmkFpBFgg+INrXHT/8A1RF+nwfuZ1nb0RFbMA7pwffdw4a8NrJdf7C9MfpwN/a4Tdn/AOvJ73zYtKtXu1PCHIdpI650LpFuXjQZTAWsyImSta6toBwujXivtWB6P/6p0b+hw/sBWBKVsX37vNcf6fyxPmZc7fZmyZ5W+58jnD6ro/pW1mGjtHS7LgMjKa6CAX3u8Ke/3NaT6kLmJVy2yyCpAE4ShMFdBDMcLozoSg2dDRO/+WfIkHuEmx9WFc52ustUNGdk0fh45FOix4w8fnlu07/ESnyvpCPoyymlNIpVCClCZCAJRSEKCApFIQgDwzsRk8UsMg2o5o3xvHNrmkH6rkPTui34WTPiy+3BK6MngDR3OHkRRHkV2GtNdPeqhcGaUhbeyGw5QH4bOxIfdeyf1fNJNFmOX4aTClKRSkFEJFg4K9GleQTArVGQrRs7oy6STgBuJmlz8O/s5KLnweVcXR+Q3jw5K39OmSybQsEsT2yRPzoHMexwcxw6mfeCOK0Fa9m5jxE6DbeIXPbKY7+zL2ggO2eF0SL81XkjfRCWz5gvZq8k7Snx6JZ1ZqAPyRo39Dh/YC9Na9asbRcJlyX94g9VC3fNIeTW8vM7gtGx9K2bDhY+HitixxBCyHrq62U7Iqxtd1pPuKo2kM6TIkdLPI+aV+9z5HFzj6nw8lU4sVRMnrhrNNpTKfkzmvuxRA2yNl7mt+pPibWCClChRLACcJQmCtWhWWvoy0F2/SmPERcULu0zf8uNwNeri1v6y6ipUPoh1TOjsLrZm7OVl7MkgPtMYB3Iz57yT5urwV8VcnydlcmFIpCFAoUikIQAIU0ikEEIU0hAELyysZk0b4pWh8cjHRyMcLa5rhRB9F7UikActdI+pcmicrZpz8SUk40p32BxY7k9t15ij7qiuxNN6IhzYH42SwSRSDeDuII4OafBw8Cub9fuj3J0U8v3z4TnVHkNHC+DZAPZdu9x+SqaovjOymWpCUilNpozGoZCW1Nq1SsiiUWoQmsBrUKEWocgBCLTMYXEAAkkgAAWSTwAHiotAC2x0O9H5nfHpLMbWPG7axonD/auH33A/cB4cyOQ3/T0c9ErnlmXpRuzHudHhn23cCDLXBv5nE+NcDuxjQAAAAAAAAKAA4ADwCVuxJSrSJKFKKQVEIU0hAEIUoQAIUoUAQhClAEIUqEACSWNr2ua8Nc1wLXNcA5pB4gg8R5J6RSANU64dDGPkF0uj3jElO8wvs4zj+bXej+Y8gtRaw6lZ+j7OTjSNYL+2YOshrnttsD1pdZ0ikriOsjXZxYpC610vqZo/MvtGHA8ni9reqk437cdO+a1V0u6g4OjcFmViMkjkdlRwkOldIzZdHI4gB2/iweKWmixTTNQBCi0wV0Nksgr1xMWSZ4jiY+WQ8GRtL3H0G9dB6hdHejJMDBypcYTTS48cr3SySOZtOaL+z2tmvRbBwcCHHbsQRRQt/DGwRj/AA8UrdiOaRzzq70P6QyiHThuDEeJm701eUTTf94tW4tUOj7B0XT4ozLkD/iJ6fIP7G6mcfAX5lWykKKEc2wQhCYUEIRSCAQpUKCQQhSpAx3aHc/kFHaXc/ohC5jnL0w8n6HaX8/op7S7n9EIUKcvQ5P0jtLuf0R2l/P6IQp5y9I5P0O0u5/RHaHc/ohCOcvSeT9J7S7n8goGS/n9EIUOcvSHJ+k9pfz+i1107SudoqME3/Tof3UyEJoSbktl2CT5o0EEzVKF0sR0WdQ6hzuGidHAH/hIf2As72l/P6IQubKUrezlzk+T2HaX8/ojtL+f0QhLzl6Lyfodpfz+iO0v5/RCEc5ehyfodpfz+intLufyCEI5y9I5P0jtDufyCO0O5/IKUKecvRuT9I7S7n8gjtL+f0QhRzl6Ryf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0" name="AutoShape 2" descr="data:image/jpeg;base64,/9j/4AAQSkZJRgABAQAAAQABAAD/2wCEAAkGBxMTEhUTExMWFRUXGBsYGBcYGR8fHxcgGh0aHh0dHiAeHSggGiAlGx4bITIiJSkrLi4uGh8zODMsNygtLisBCgoKDg0OGxAQGy0lICUvLS0tLS0vLS0tLS0tLS0tLS0tLS0tLS0tLS0tLS0tLS0tLS0tLS0tLS0tLS0tLTctLf/AABEIAL4BCQMBIgACEQEDEQH/xAAcAAACAwEBAQEAAAAAAAAAAAAEBQIDBgcBAAj/xABJEAABAgQDBQUFBQUGBQMFAAABAhEAAyExBBJBBSJRYXEGEzKBkUJSodHwFCNiscEzctLh8RUWQ1OCoiRUY5PCB0SSZHOjssP/xAAaAQADAQEBAQAAAAAAAAAAAAABAgMABAUG/8QALxEAAgICAQMDAwIFBQAAAAAAAAECEQMhMQQSURMUQSIyYXHhBcHR8PEzQoGRof/aAAwDAQACEQMRAD8A2cmQOD8meIz8BUhhzpGkVIlSEozh1HQanUty4/OLFmRMGcnLx0f5npHT6j5o5/TXAhweBf2cx6P/AEHOG8yemWnuxVQDUFAdesWq2ihAyykPq9h8yYCXUlRNSXMGMXJ3JaDqK0VpKjcqL6OYktNHrTWLAlCSO8mCW9hr58B1in7bIPtrUHsEEOOLmjc9dIf1I3oWmVLn18UWSJK1BwGSK5iWHqYqTgJcxQXLnBKQxKV0I/J6QBtra+dV/uwcoTp6Q7mtKAr1uQ1oCQqaPJ1eXCLMMmSSB3qnLMCAP052jJJx5zMKDh8udYZomhSdQRb1+YhJKS+QRyJmjVhVJJB8iI87n8SvUwUtXeJSsWAqOHzio1HrE4ybL0CLQHPGPggW+vr5RapMSkKyqB4H4cfL9Io5aESB8UUymExQBNgASo+Qt1MAK2+EpUhKFBRDJJULmxLCh5B7DyjtQkzC5LlanOrOQByDaczxgRSQk2a0Il3rYsp1wUTZcw3XXi3Hpc84CGDUKZ1ZesHrSolvox6iWfr5RWiPdYD/AGcT7aqfiV+hj7+yViy1eRNPUw3QB9dYmoX+vX60gDUgGXs0NvLmK6rP6M0er2fKAJKfUnzuYNSnlHyJJmLSlnqH8rwG6ClYPJ2FmAUnDgggVdI/PkdIIHZ6cW3G6qt8T8I1WKkhxZmYDh5RUFEWcCI98mX9KKF2ydkKlHMSQwJI439YKUlzW9y3GLlefqYqVeDFO7GpLSPO7EXbikFC7O78Kv8AnEUynFIllMaWzIXYrs/rLKVcj+YvFMrYKvbyoT5fpDVIFwPMR73Y4VgfV5B2ICRsaQfe5kpoeLaQ0FAEpokBgIinlEoV/ljJJcCnb+IWiZhMhIC5+VTajIst6iNNGV7T+PBH/wCp/wD5rjVRNscycwrmF1lzpwH1eJJw0MVSUpAzKSklmBjxYQQCFoIdnza8OcdnrJaRz9gHKlNo7tBGFQneUbIGb69IHnYpIGjcS4F/I8enO0AYzaqSCAzA+EVrWpLOYWTcuDWoibtRtjLmW3iLnVmoz09RCjs/tIzCVkli5D6XaFW38LiFTKJ+7JDsePSGGwkIQyEtb5fVeUdMYKMDilkcp2Hq28FFQF3ITzY/m1YW781QJox0Eez8ClE0kD6MOcGgM/nG1HaB9UnsFkSKu2r+dIbSpdPL6+uUQEqsHSJJUGSCTR20c/DziU5Ki0I7NLsctICtSCX49fOPEv8AWkTwcsolpRwFfrziRQ3yjmi6s7PgpUh6fVo9lSnLHX4fTxcBoeMSScp4vSM5aNRlsXiUzJqlAMD4acAGPn9WilSTeGuI2GsH7sAoJcOWKeR6aEekCjZuIzN3b1uSG8jw6xWM4pUQlBtgqUfm3xi3I310g6RsZVcyq6gGg+FfKKsbspaN5BK02ZqjyF/L+cZ5E9GWNg2Xpr+kSSj+vWKkYOaTSUvoQ35wfI2NMUN892ahixb0NYLmjKLByG+f19VhtsXDBIMw+02UctNH5+ceSNkpBBUc9GZqehpDTLblSIznZWEaKiCPOpPzj0RfFQyA3asImUopmlALKUlJ5n9IoTjZFt5XMJPyhTtTCKCjmsavx6wIiQoGj8afnFVG1ySc2nwP17TlpGp4ABs3raA0bVUtwkhOpyhvibwtGHXMUE6ka8hWG2zdmAA5sw9HPloP5wGorkylKQZhJy1BWaoDMdXJ+UXBLmLUpADJGUCPMovCJlURxRUhDpDno4HWFn2ycSzt0H8odIJj1U1g5IAFydICZmjHbWWozcHmJP8AxAv+4uNzGK2/tiVOxGElyyVZZ+YqA3fAsMDre4pzjawsuQx4MNtaaolveck8OVf19KUC75Ts4FmpVuA0MaSZh5anrT3SCf0is7HlkUUgcm1HxHWOmOSK0csscm7Qj7vMNwmnE05PSvlb1iqVgySfgGoPqkN/7OIfdNOtai1j5QZhtlBQdRydGzeen5w7ypIVYW3sR47Cl2SK3c6eWsKJWzFFZUaF/r8vgI6HJ2fLTYZjqVV4WFhElYFH+Whq+yNYmupG9suTEzMG96mt+kSw2CI9Y1p2VKFWUOT/AD+cEYZKEpOVDHnU+sZ5m1oKwq9mfwGxlqZwyfe4N5uY0cmWiUjImt6FnJNz8YjMQVXL9LCKZicgJAtdrxJvu+S0UohCa2vAONx2QlIGZQu5YC2rOf1rwgaZNKnDP+ED4l6+sSl7OWb+p+Zqz8oZJfIG2+CKNrKemQgmxBDebmHLuEuGJAPSBcFgEoL5cx4nTo/5wWr1hG03oMU1yeIHOJFfOKVTQPEWPDrFWKxoByoAJa701pSpNI3IQhUkG7+RI9WvFjNCiTjFg1IOuUANe1tfzhqDfzaBLXJk74ITKx6lIj0iKnqxPBm5/wAhG7kGi5JgLEbXlpLB1H8Nqc/q0BbWw83MRvd3plsa6gV4Xhd3ZBZi+oYv6RSMU9snKbWkOpO2kEsXD6n+jNBShWEaMApWjcyPr6EP0ocAcABzhXUXoaLb5KgsgEBiOBDiKU4JPujyJb+nIGCJm6CTYCKftfIeZt5D5wf0C/yTRhQHIABNHAanC8XIQBEELJApUivL+t4sWpg/WEcg0iSuUfKUACokACpJsB+nWM5tbtShG7JAmrcgkHcSeatS+g4XEZnE4ybO/arJGiQGQH/Dr1Lmt4eONsnLKkajHdrkDdkJ7w2zmifLVXkw5xmsVPmz1POWVB3CbJT0Tx5njFSbxa9Gtr15xVQUSEpuXJGSP+Jwp/63/iqOqRy6WD3+E/8Avf8AiqOoxDL9x04ftEglO7D0iw0qxbp9NFE9iANHctr/AE/WCJCN0JFA2tSeDmBNWaJNCRFpRpfrYfV4+Sho8mYlCSxLHn+vCFghmVz+8elE6M35mKpKJj0cVcuS3nxMFypoUHBBBtT1+uUfCYkuMwOUsfw/KkHuSBRZQ848KQIkGgBcuas1JQK2Nh5XJ5+nELYQtCwY8Vq3ryvFuWIkNBtWY+lilz+X6RFaxxAD3PH9TyiM6Wog5Sx/SB04RSmzKFPP5ARtBCUzEqBKS7X/AJxFyRRwTrw0jxMvI+Wr3fhpaL0yiBCOV8GQkOyZgNGL6vU9XrFsnZyhcgPf6D/pDhSY9g+rIHYgWXhkpsGbXU/KLgPSLBHxiblY1EBECnzi2PHhdhIAkco97w9ebRMR8YdSdAooVW7+cegto8TLR8iN3bNRWQTo44HWI9ynRKRrQC8XZYkkRlJmaKkJbz/lAHaSUtWGmhD5imgFyLkcnSCH5w0NKnSFGL2oVgiSAQKKmKohPn7XQXh4ptglVHMNlbPMxAy5mUsS0JSaFbDM59kClvWHKezxOI+zhTqQnMqqd47r9BUepvGowstQRuqyI9pZDZj+FI8N7Cp1IgqRhRlKv2Us0Kvbmeej8r847HkOZYUYmVs1au8XJcJleJCqm1SeFHo3nFWDx4WxYpetqH5Ru5hSUG0qQkb6jqBoT+n52gQ7BlYpCfu+7lBilQGVZZWa4qHLlrV1jOa+TPD4M3KP/EYXj33/AImOoxzjGYREvF4YS5ilpE/XTdVQH2hQx0iOfK9l8SqIuEsRYBGUxG1FpCsk3eSQGYFyWAuA9esRwG2MQzqUFNdSkMGewCRUtwhHF3SYqyK6NhFKsEgnMQXNTUxlsX2uUglLJzAVZBZP+5zpQDWtoWI7T4iYoZlZRqBRw9KpqC2jtzEJ3KLpsZyQ27Ubdmy191KQcgyhc2oTJNw5cDw+yAaXYEOikbSM0ywpRMklyyVDOCSTQkEKdjvCxHBocytsJXMCSonKSU53YtfxGigDr/uYwdhpsmVOQEobNLYOBTIQEgHkhRFNGgSxuW07CpIeYJf3aK3DAnXh6ivGIo2hLylRUEgFQqWfLQtxrGU7W7cQkS0kKEzOFICHJdjWgpbTgdHhBs3GoWrvFzcwDuzPKY1JJD+J6hh61SblGXaBzOoonBSQpJDGx/rETPQ/iFfq9oVylChd3avL5RBU0F7NHSsWg9w8do9St9POE0jEKTYuOBc/0gv+0x7h+Hz/AEhZY2g2g4iBpuHdWYqPLl8YrO0h7h9RFknFJVchJ4H56wnbJcG0yySkJFHL3JuflFpMQRMSbKBPUR9OxCUB1KCRzic02MiwCIzZqU1UQOsLJu0lLpLDD3jfyGnnFP2cDeUa8SXPqYm5qJaOJvkZnGy/fT6iIHaErWYn/wCQ1hPhsZJmKmJlzEqVKUEzALoJDgHm35RXNnJTUlPr8rnlCvK/A6wJ8Mepxsv/ADEFvxD5xTO2vLTqT0B+ULpOFeqgdNW+FvUmPpuFSKhvON6r8DLBG6bL1bbT7ivNvnERtsD2Ca6EP5wsUgXFPyiBTWB6rK+2gaCTtiWqlU9fox7itpAbstpiyHCQWAAuVE0SB6xmplKxIjLVnJvq9NeMUhlp7ROfTL/aw5WIVMcqzTQLgbsodXOZfn6RbKmS1KAfvVjwywClCfUAf0gKbiFql5UBFC4SzAmzEgh6ekAHtItIEvESO7l2JliivWnkTxvHZjyRlwcU8UocmnmEJIVMPeTPZlp8Kfrj8IhizlT3uJUR7qE36Dm382FAnkbXkANgRnmm4fw1uEPlck6QwWpMkiZi1Z5jOnhzGWyWOtoqkn/e/wBibs8wuEXPImTwJclLlEqw6q5Nxu5sL2YrHLxJMqRRHtTLOOXAH1OjCseTpa54MyerupAqEuz9f5+Q1iOHWqce6w4MqSPEtt5X6gn16Qa+X8f9L+rMKtqLlInYTDy3UUT3UvR8iw3XkKBmjexhNrqlIn4SRKTRE91K4qyLDcy0bqJT5GjwcPx+1CMQuaJeVI3au8y2gUzsQ+ul4Pl4xZSVlVwJapf4qsoNYNRq+EgtSFmAxJWUyVSnylIJUWALhiEp4OpiSzdTDqZMlJKwgpyJSy6HdOYZWDs5JajAdTHA8t3fJC4gMpBU/FRIGuoHmb//ACirDYrPmKUKypB38pyguxHAn6pE8JKTMWqb3s1aQoBSWBCRNBZTguEBQrwPAGp2FSpOZKMOQEqNy5owLE+EMHIFzc3eDnFK2Onq0hZK2opJzhBU4NwDf3nsDe710jRydrgJlTFCozsl9SAL6DroKPGGm7UlqYAABSiQhIbKACA3lU8yYb4FcsS0uQHUSHtoP0fgGhl1Eop9otSfwa7F4eVipSsqu7MwBK1J8TA1SbNe/MU0ieAwMhCElEsOUsyU03suYM4TdNTy4xlJWOmCcCjMkChoKgmt3oaMdIef2oRO7pFWejXLuaaVf4Qy6uVW0hqnXA9VKJFPjT5tEgsJFQPLzs/1eKfvQLH0EZntNjlJXKSonKcxIFMzaFqM/SDH+ITk9NDYsM5zUeDTDaUtRZJelxX8rRamefZHxjLYPtHlcAsHpQfGnSDxt9CUlSlhuL/lx8oq+rm+D01/D65Y6WpY9oehiEuYpVlfC8Y7H9vAkhMmVnelSUjyoVFugFIXYjtbjOEqUOOUg20zKOn4fzhPVyeQ+3h4OkJcggKtej/0+MeTsRIlVmTEjKLrUNOpjlP9pLnGWJypy0TCfCsAWKiClspJAoAH4AloZYntRgcNKlrkYOWVyyuVVJzZ0JFrkXdyXJfWKKE5q2yEpQxypLZsJ3bjCJVkC1LOgTLWc37pIAI5u0Ksf25QViWmVOzFiy0sA9s2UqV5M/FrjE4va0zEALnFecDLvKKCVGoINVhIJy5UsXCjqGo2JsKclSphnS0lYYpKSoAKqWSS5NGfStbwHjxrljReV8RGydvlG0TiVzSELlZFAGqCoqSigOQsUg6tmZyxMP8AC9qZGbwThlscgPwzdKwgRsCW6nWSopyqUlgyBVsqUkJrVweFYOl7Llli9QzlSlEmlz4i/MnWJZJKVM6cOJxtGtkdssMpI/aANrKV+jwXK23h5lUzknTX0e0ZlGBQCBlS/B3D8wHLwwl7PUUkdypmqGCR8akWp0hUwuKXyNDiUF8qwqvER4lQev5wgmbDSGzJQhRNjMFfI1PQCPlSe7BGerUAStYL6MUsOEHQbfwaLv06bxGqRTo9vjFYmPUhIH731w0jMTdqoy79A7B8wSP9Ir8axdg8NOXlVLVQijbob87HWMGvJp5EngPT6EErAdi4PMfnC3B4VQABWSepP60g5EpQFx5PBEcUxbtDs7JU5QEpU70cJJe7eyejQBhcSZc9IxZUUgUV0LgKd3S9HoQ9b006UUY36QDj8CVgg8rv+v1pwisM0oO7JyxxkqYTJwyppVNnKKZSD4BYcSODa35RecaqcO6woCZfvjh/4vxuYQ7BxS5hGGmqyplAkaUTcNqRpy6VcpWZiu7k/dSsu+qxVz5XL2NubeipKSv/AAv3PMlFwdAG1VSkzsJJlCiZ7qVxORY+cbyMHtNSDNwglIaWMQ2c3UrIv4NG8iM+Qx4OPDs0mWVFSllALlknk9gW/OHOAw8kBeWSrKQZau8SRmSEZ3ZbEAKYO10mBp+NxUwqCFSsocAys8xfJyE5AeIelWMW7GwuIKld8ZiwQcoEvIlLuC5E0rNDTdApHz0fUu5a/wCS6w448BGwMIhM5IRLRL8TsBV0mharAkHh5tAuK7SIlBaFTEIWEpCUnVRo4rUEubGghxsvs4mUsTTMnKWK76kgClsqQPi8FYyZhpW8UgqJJASACo/r1MZRjKoO3z/IfHjklSOd9qdlzZyD3eHAml1JWgMCCXNSzE5Qamwg6X2fxAXmXIVlR3QSl0knIlH42qrPVx4iTGww+0Vr8ISBwzEkfCptBsvHAMmakIJsQosflHT2y7O3Qz6dqXczNqw06etKlyDLRL3jmUitiWIUanLlb8d6QYmSoJzoUgTFC5csC/BQNzf4RoDNB9lREDoXolJA6gflWOeUfpUaWv1HUdtsUy5q0FJJKsqVe1VRNhUWZqk+UBbdw8rEIqUy1I3gVUGjgqt6PpSGG2u0kvD7pyqme57vNRctGOmbYmzXmOhCQ5M0pol9JadS2ty96wYdLtSTofGmuBNOzBXdhJzaOk5lXG6gsWNPFypWLcPhEpd2XMGgZRTyUojKjoHPMQeQEgllJzVIJ+9mvqsiqQfdF+d4hiVEpSFJABAyS0Bt0e6AwAOptzNo7EdMpt8gScKCcuYpPiySkupQ1JUTa9SX6NA6scisuRh0zplytYCsrG5KgEgPxA5ExopJBeWUFQTeSg5QOUxZok2od78IhdjV5abrf5MhJShJp4lHfWro2toN1yK7+BNOl4lSgJk4AOFAS2DEUGVSgCKuKPwicvBSZdd5StMxI1JLFe+KkuwApeGsnDnMyzkJtLl+I9dR1LW1hjK2eE0QkJVwCcyg+rmgNOB5Qe+XAFjjyxVIw5SCChKHoKM/5rX8fKDFbPBLKCiqlVBgX4ISxOlFFoZZcjEIUskkOgPa+ZbEivPypHiO9LkqRLQSKoNa0G8UqUomlgfzhaZTuVE5eHCACtSZaaMFAfBIZJL8QTFspCQk92jduZk0lKRW4QN5Z6hIpeKfs2Unwu7OtTnluh5q/NQFHaPNtSlJksDvpGcoACSWo5Siwqak8IKVsWxjgJM1Sg0xYSbZcspOlqKUfhBGO2SEtnUQD7UyZMWCeAqz8mcxn9mbNVMShSsQQkgKAQg0etyoVBPC4h9LUZQCStUySosQtIcEMQaWrVtG9KVonJU9MDTJIUyMwHvMJaTSnM9bxLuUqAzkMLBIbN/qU6j6QRPwpDrJdyWKjfqTbkAC7R7IUlJCR+0IqwU4vehW3I5X4mI15HukB/ZUuCJQAI6v0KykD0MSOGEs5s2Q33Tl9SzH4QTPnuXAYaqf1cJJb/VMEDFaU1DP7wAryzJYeQKzGoF2EYTawB38qvxApDelD+jXjRSpgUARYh3jKrkZ0nMSOByuDSzqIPx8ojh5q5SmQUISS5dNFHokn4Q3cBw8GtViAC2WkAYya9bD8uvxhYnbWY5CAmYKlLkgjik+1z1GsfLm5RncOakcqj5V/ONZlFIWbQWpE8LFKOCNSKF61LeoIjS7OxwxKEykhMsAAzQ/qK+IMzHnehjLbXnj7ulHOUnVm86U+EC4DHGWQtL5WyTBZLO7c1Pr1do9DBbWjh6mkbLbeKQqbg0IACUzw3PcmVbh8420c7nbSlzl4MSgcqZ4dSvFmKFuDwbhy4M/Q4MtM5ou0ZGZjUpYDIlqBy5A+KjFK9q81Hom3q0Ju/Snh625UYR8JybrU2rJuaacC3GPn/T3s9lY0hkNpTKsgm4qX+AhD2wkLVJRMcCYgl033SxLh6WHrDjDrz0lSXHFRJfzqPWLZGzs0wImd0JSkqSQGck6O9G6XaKwx9rsKmo7MfsxM9KRMRMlliMuVRcvyUkN0EP8DtZU1H3hHeJoXoQejUhfszBiWFIYnKpSaAnKMwZ2qDw0pBu1sK60TE1YATSzFgzKYh7FidGaOtaLy7W0nyMsOhUxOVO8oWJUQGrSzFuA/SM3tzb5lFUqRl72xmJqE3dKRcnnYX0jR7Tmd9hnlLKVAWFCQ7FIOjmx/nHJdpYjKSndSxIWRodUpYAk8TxhfSTlaORvttMMlpJIzOsKU5Sk1m8ATol7nV/KNVhpSlqSTldNi25K0IlpJGZh7Z1sNBkNnTyA0whJL5QWZCRdRGpsz8dYbSphK0nvF5VAmWxDmzA5hX2rdIdofHt7NqrZUhY3piVFV3WQSf8AS3pygDag+zkrKVZVF1LTWYdAgKukE+0KsSAQY82JhZa94pWtT7pWwSkjkn5mHE+coFMqYAqWuyrlL3TyCTx0MGtGlGnRif7Yls2IdKRWXhZFCST7Ze55niS5hnOnKYBWTDBXhlISFTVO1EhulSan0jMdrdldxNM1ByhQzBSvZa7OG8QcG28KQr2ZtkBi6hmdKptTMWTQBKiXGYUcua8oPYT73Zudn4hKVGWAc5U5RLdStA86ZVm5Gn5D7anFJQCQuWokZJLgHL7ALhUwua1bdYCFqJsuWgTFAb27Lw6VEBZBr3mpy6i1GNIJxeWalExW8WCbMjKaZES2qkB3XY0vVlXI8X5NLsrGz8o7vDpQkU+9ZApoAS7dBDCZMM05FDu5oAUlQ8KuY1KdCNOtk+y8fJZOZUtwneClMQeYIc0rS784dYGbKmhJClEpfKoJOUA6OoPpytDNGlXyhP3iEBZLoSmhCd1L8FLrMWr8Mv8AWBZGIJVmCUolu28nxKVRwgOVK13iT0gntRgyiYmYpWSWoMtQZ0mljaXmSKrNQAG0IQYraqS2UbofKEgpzJDWJqiWGqotm4tuxNp/AE0OMMVySqUleVCFnKSLE1ag4flDPDz+83Fz0nXcS9Q5DlrO9NeMZ7B40zfaTmUHASCAQAxKXNSA29y5iCMCVKUzBJNyqgB+d6wUyzSkjR4+XaYkmgqxYmjODpQ1arHlGck7WMxfdJXkQSWQUgBTO5bxqFG3jUu4DRssCgGUUuFF3fXT4tVo43toT8NiFyyDlKi6if2qSQwfUaEdYzXcR7kjoC5QUAMxJ0BINr/9OWNWSHEe4eUalJAHvUAA5Eh26NxaM/sDaIXlzAZ6ZVKYIQDRwhh5cxXR3I2gMxyAzVPRRO69XIo3oD1ibVMeDtaDpClFQq4YCpPJmNVq+EXYvKGVNYJsCxzF6UAdR0qT6QqKl5irO9Q+XdSHNiq56PBOKlhACkqQMwqUJY9HU5PkLvGA1sB7QSwtpskqAAyiYUhIB5av5Urd4VbQ7TpkpTnQtSzXQAMSHNTwNAG8mg6YA7klSqMDqeJrSr/KJycOhQUqcHKvCyRmW+iAaIY+0zw0WvlCyi3wzGTu109Z3cielTQuN420sBB2zO1MwJyLlSZqRopAFeqf1B1rDHGbLKk0QnJyAKRzJJdXUU86QuRgg7JSw1IOnnz1s9g9I6YdUoqkjnn0jltys0ew9oS52Lw6kBUtXeJzS23Buqqkg2csxANbx2mOH9mMNkxUgMXEwAn3XSWSfxMHL8o7fF1P1PqOSeL032nOMDgkEOJZa2b5qoPIEwWJcpDeAGzBIJ/K8Kzik5t9a8XM9yX4RycadTThBa8XMQAo93JsAlIzFPKgv848qkeqth4KyxBV1UWAfmaekCYTLJCh3oSHKjmIUoP4mYbukLcd94AZi5juClRLMQ2hv/J4Hx+1EIUmWtSUBaVHgcovlpmUeQAhl+DNWiXaWSpL4qSVJcDObHRlMNPyccYQJ23ijRUxSwKEK01BLW84Jl7W7laypf3RCQlM0hkIQlhQkku7mjkkWjOnbMpUxSZZDOCkGjhjuhxcFqU4iLKLey+HKl9Eufg2uwdqByFipaosTrTTT+sZ7/1FwOQoxCEJarpPGmVfR93rl4wPg8VnYB0gvmLspKjUA9T9Wg9e0QuUtMxTyyFIUol2SQxd9RoOcZNrgbNiU7ZgsHtNJKislTVL1znR/wAI0Fof7M24SUiYoFi7aJsAaWAIGrXpqcpisCZalAsxAJPLhyd2qOMVYefkL1D/AJW3WpTSLOCe0eZGbTVncdjYgvRqh8oUBxepFON4PmbUlspCpkuo8IJWXcVzOw4Ujl2A2gFj8QFSbKHvNb64Qyl44aVqzM3Xr9cIjUvk9LshL6kavtTg+/wy5csBc2UnOnqAHD67vxAjksjaKpKycoKhQr1A1bmRY/rWOm7K26oEoGVIYjM70anpCH/1D2XLWgYqWQFAhKkUGZ9QOI14h3tDRdOmc2XE/uiZbB4wLW8wM7sFHdSDVyAcyv3ddbtDvFbTKwyAQlqqJAURzy+FNyED10OWwyEh3pqtQPhB9lLmpUaEwRLxWVlDdIdSU6Sxqs+8sm3ws0U7Uc3c6NZsyZmG8zijqTz14GNJszGqkgkKTvfQox48eXF8PsPHgKGYllH7xtCSMqjxIerCjm8OcWkoVkLh6pPHpCtHZikpxpm/2hJTi8HMAU6ilqDUEEG/FhHGsdMUglKvC5C0k+PITQ6hD6DhrHRezW0e6UVKduRv8z8ID7Z7HlYp5soZVKYl01p52uHhVrklPG0/pMrsvHrBC0khSQCVLLAhmLmwQQ7JAsxjYbNxUuchMxAdKhUD2TwrcajlHNlomSzkWAQC6kkeJVg+pAYRfh9tzkLzpW6iAMpqC9nFgAPLhaDKF8AxZ3B7OrYWaygz3Bp9caP1i/tBg5GIkqE1reMadKdOsc0wvbOcDVCFHQVrXr+nKNZhsfiZ2XOgByyZaa2spVMxYty1IpWddvJac1k4F6Nm5VJDl1eIDUDVXClG5mND3KUkIZz7oLJAalBQ+bwOFlL5mS11/LhXRnc6RLDY3xZEk8FrLDV6XPxc8Il+QJOqLZ08JIJYcAaJS92uVNT0gOSTMUcysjgsk0UuhIPCWlga3DsKxObhXIWskqLZSdbMyRp9VgzCYPOlScyXAGc2Cdd9QqotUIFdKXgrZm6QsXiUSmZQJdis2d7JAcqLdS5i2WkqJdKQgeNSyajmbgfhFTbWPl4dCVEJWQoO8whyAD4Uh2lg8LjU6H4yFTAHmJATvFIBKUjQkuM6j7vPSsa0GmHYfaMtSmCkpAqCsMlNPEXvQUQDyoBFW0ZiZ00S0JCUoAXMWpIJSki/u94qyaboqIAOGIIlhSVzScxlnwygR+1msWB4C5sIPlNKSmRJU6lb+eZU6POXdi1EItbzJu2j3A4FKMXh1S05Ud6Es5O9lUVAOT4Q2Y6qWeEddjl6ZCEYjBoSS4Wmh9kFKy6mutZdRPSOoR24ftPMz/ecxk4RQSylBCG/YyTlfhmU+Y9Sa8IrWtLMhI/0jMQOJUbeghTtrtDLkpZaneyEPXqq6q6Bhz44naHaadiD3UsKYt93K8IL+0o3J4V4PHHHG5HfLJGH6mq2t2kky3YgqTclWcgFrJs5agbQRlR2pKllRBUogh1KrpR23RyDVgPC9jMQsZpmWUgn2ixPQNXyeNPg+ysqUh1AFR1WS3EsBvEWsB8qNQj+Sa9Wf4MTtfEzZyipysnQCzWAvbg/xePNm9nJ00vlJFOg5FRYDo71joOE2IhNfEa78xwB+6mpU3OjtSHkuSAyaqpRSyyRwCUByr6pBfUapAXTK7bMDI7LKkjOFECoLFTV4Ub1PHzKxGFPdhi7NvLWWA5E105RqsZRylCSap72cwFKshLgkAvQai94UYpEtPiWFKAcCYMo6AEOo/ugmJ98i6gkhFJ2SqalykElnUXa9PL5QNidlh8qgcqgXWUuksbJN3HCkMtobeSlLIJWvTMlkjokF+FVNfwxnsbiJ0wjvFuoiktNPUAUDC1OUUipfJKc4LS2V4raKJZHdupSGANSC1CTvNUXakMMNt1JLlKkgiwq1OJHDR4Aw2wV595Ki7VFBy0f0jQyuyikl2FA5AIJH7xdkdHeHc4x0Lj9TnhEsDt1BLBC6H3QzcHtaCdp7QE1BSlIKq+I0SCGIcanjw4XiWD2cSNxAyPVTMlVNPamekFHAAAFb0sCAP8AaN7zJERlLZ1JyfJkZuEUS6gKVoCwI4+sfT5JUQSxNKtbLw8/SNVOwqNUs/hFSo2sBWBsRhO7TmfL++SXPQcOQJppBWX4JSwmSwspaVMN1QclzQs7txN6/Kmo2FtgKR3c6YlGQDKVOaEWJ4jTlTqh2rMuJLs7qWeJZgkOQPIk9Kwkm4FWYZRX3ed/jwi9JrZBScJfSdLQl2GdBYO4rQ6MDQtxjQJx6ZIvnWzBIL5WHtcGZyT5RzDZ+xCts28eGiX41p515QznSSpkWlilB4y2mpt50NKRGVM6lkkltAu0ZpmKJUA5JdSR4iCXCNSKXPCK8JgTVg4Llr2ofO9v5Q1wuCM1ZlsQzZ1GpQHNGFHUaACp6Rq8BslEtTlOZeVwh2CBpnLNm86NpCudImobtmb2NsVZUVIQ2VgSWABpU6cgL3MakTBLzAqASblJO9yfxLvYMl9Y9XMB3gEryUCRSWgk8PbOnPnWLk4Bz3s9ax8FEdB4Bo3ziLdnQkqoFVvrAyAtVKA27Rt9t1NrB6UJjxSkSkmZMUM1ruOiRckaN5cYD2pt6ndykasEpF9A9K0621MZ77Qsrcb85wEpSHCAL6gPzrxpcHkKiab+1QkhgqUD4piqzljhLSHyEijk0fjDHDYeYsJk0lS0bwQm6RcmYp/FxbnGbwOGKSZi1Zl0GcuQgn3QKqVw/m8OJeN7oZCkuoOJCWzTNQZhshPJ+LnSM2Zx8DRGFlJAzDxjMhCQylhNlKNcqahhetS5YLtozSpfdS1IC0gqWw3cOmrqI9qYbAF63iucpSl92ZjTVgrxMxH+GkVTLSfYDFmvV+MQwyUoSiXLTlKwO6QBc6LmK1N1V4MKQNGUS2SkSmRJl5j4mUXqHPezle0qoYaPpRycEohlIcqWrMCQ5mrHtF/YTYDi56VIKEgggKQi5L/ezOJa4H1U1twU5TkI3ZhczFt4QKBKbigYdWGlBZmgnDS8mJwyMxURPdaveXkOZuSbeZjq8cwlISmbhABXvhXVghbV1clVfOOnx6GD7Dyup/1Gfmr+xgomYo98o3XNJCCXskAFUw8wCBGk2PsYylJWfuyxy7u+on/LlVLt7a+bAPD3D4XLvJSJKfeIzz160fweUEpkBFT93mF/FNX1JrX05RxSz2d0MUYgqcKRVgkmgKh3k1VfhXiaNEpuzQplTVFDDwuFKOtrJ9INlzUo3XyFQcJSM0xYs9LC3LpFRCgxUgyyosiTLOacvmtdpfVNuLxO2x+6i4ykIIyjuybFTqWr91NVkcxC7aG0FJZEpJQSd+asZlnogOX/AHykUtFuOmJlFSVspahWTJNTRvvppOZXmeLCM7i9qTe7yBSZaf8ALkskN+JdSegrWsWS8Er+WR2xtpEpykhBA3pq2XNdrIfdTUeyIyWKxC5m+fuUkAEkvMV1JNHrZhDXC7EVMOcDMbOd1CeVanoKmtIc7K7MoKkrWlUxTAMdR+6DbryvD90YiVLJ+hi8JgVzB90nu5b705d/I8TyfWHuzthFKGl1o61qFuOt7f1jWTNm5VDvEhSgN2Uk2TxNkoTxJux6QRIwC1JdZGXmMkoVe15p6taxhJZXItDHGGxPgNnd2kO4K+HjmdL5QWuedDDA4Z01fgEp8A/ClP8AiKe5NOtDDEYcBZSEqWSDmJ8Snah1Qjlc8hHhxCZYBDqUTlTlGvuyxoB7zerwlj23sGGFVUk5SBvAEOHHtzDRI5eggWVgkWlkVNVVIRzcsVl7AUe7xfPXvDOy5hfJLFQm4okF5hs6j5mAdpY0yhlf71t2UkArHVtyT1qaU0bI2xfN2hKkZkykd4sUUqYWD18amqf+mlgGqTaMzi0rnqUpa3fxkUSkaD8Ir4R5wX9kUoubDXQOfZGvWr9Ia7P2BMmJcES5QLZjWurC6y9PgIdNIST7jNy8CCRLTmUQCz0YaqOiQBqpuZ0LbZexkpUSvMQKlCU1CT7SipghD+0pnpoWh/IlSWWiUgFMtQzlSgEEjwrmqG8sgvllo1HIGPcLLJCs6TMzPN7vK2Y6TZtaU8KbJSzVYnOdoKhQuxWDmK3y0uQ/hQ5MxVhUgZhZiwFLFngjCbMKiN2poOQrug1ZvaV+phrJlK3SSpcw2YcbplJsC11WAg2XhQlIDuCyTlsoh2lINyH8StXJ5RNyD2KwfCYFCV7gSV+wWDOPFMP4UmgJ+MeEym3lNJBOUWViJguaVZ+FvWJ4wKOdKlBKED79aaNqJaelBzLnStUnC91lxC0kzphaTKvkGgH7o1pfiYA+iC8QsLSCl5n+HKTZA0UoacnqdYBx2LUtapYOZZDKXVkcT+JrcBzMG7Tw60NIlknETazVPVKSKuQXD2pQAGI4XZ6BKNUiWn9pMdgs1ok6JGp10gDKuRJNw4FErZHtzAQ6uLM78Kc6mkfSiAkMnKk0yJAzTG0D3fjzi3ESiSJiksindSyKkA7rjibhP5m0UyFrmdyktNIqoAEYdLEkfvENz3rw3I58ueczApSZYHeL9nDpUbJF1KZt69NGiCJruJTy5R8c4uZswkC2oJraw1SKQThcIhYXQ/ZZRIAes9aTUk0Kt52FRUX0LlSSnKQhJWU7kssEy03BP5m3rQZugFUjDGWkJSjeV4UHWnjmchVhQPWDTgwkKUo5gSkTJgvML1QngjQkD2T0j3BYMVWSchBzqHimkXAcDdBF7lujETVTJhQEpCCKIH+WKVLU04UZ+DqC3YMlGVWb2mHdyhZL2ccRwuYPkpEsBN6gzPxEWSPn1OkUYTDlKlZTX251Wrdj11uRwhhJyhlAOElkD31am2n6AQRJM8UD9owpVRZnAtokZFMOrR02ObTJOWdhCqqzOcn/AELpHSI9DAvoPK6jeQ50peQFSSED2pyyK8h1pQQBjZqkgFCSCpgJqw6lHhLlmpPNeUC9Y12O7LKXNExM7Ll8AKEnJxZwa87xSOyU3OV/aTmIZ8ibcBSg6Ryezl5R0+7hfDM3IwK0DMVGVn8QG9OmGrAmwLaJtHk2UqWkslaCaFKKKWSD4l3J4sQB1tpx2VnZs32ouzeBH8NImezU8/8Auv8A8aP4YC6SafKNLq4tVRhESVkgJQ5puCgSOKjrxpesF4PA5iklObKXc0Qn058a9Y1391pu8PtPiv8Ador/ALY8PZWdT/iiwsO7Q3plh30+R/KAupxr4EaUBDlI0/aLACUj8IPTXh5RX9oUhOZFM3+IsOVcciKFV7qYfropnZicps2KdrPKllv9kfHsxOzZvtW9SvdS9Hb2eZ9YVdJPyH3cHqhDhMGA4ZS1EupJO8SLKmqsP3RazQQFZiSCCU0Mxt1HJA46PeHSOz2IAYYphwEqX/DH0vs/iEgAYpgNO6l/wwfaS8ivq14Ec9TMhKS6q5H3l/iWfYT8TygIYRanUHUTuulwFU8CD7CPeXwFOeqV2fxBc/ag5v8Acy69dyI/3dxFvtZa37KX/Dwg+0l5N7teDD45CpSPu/FM3TMSC6tAiV/lyw4AU9b84WSdmGqAK3WLBFASVmpUW8+cdJX2ann/AN0f+2j+GKpfZGakEDEliSSO7RUn/TGfTz/AV1Ua3Zh9n7GKgFKsSyAlJBVocr2HM8qi0McVIMwIlyiEpBMoZbBTHOEkeIpGYqXS2VNSSNVL7MTgXGKLsB+zRYaeGJDs3PAYYsgcpcv+GD7afOgPqo/Bjf7PSM6UygZcsiVIlH/FmtvLVxAHoAbRf9j7orSpWYBHfTlG81dMqeSXYBMav+7U93+1lxb7tFP9tKUif93sRb7Wf+2j+GF9rPyhvdx8GSTLUhkKpNWl5q/8mU/gTzUaAdT7MS+2KEubiEyiBLT3eHQA7FVMzej9CNI047Mz6n7Uahj92irP+HmYkns3OCQn7SCBYGTLLN1RGXSS8g93HwZDZ2x1LUmUR93KIXNP+bNIc6VYU5QfOzCbOxSw6ZaNzkALDgSXUToCnhD8dmp4tiiOQlob/wDWPf7uT/8Amj/20fwwfay8mfWJvgxWH2esgBTpm4lRzG5CAxV0ckU4ADlEu4TOnGWRlkSAWdspyUfioak8QeFdh/dic7/ay9n7tHp4Y8/upN/5k2Zu7Rbh4bQfbSG97HwYdMtSpa8WqjgiQk6X+8OrmrDh1gTDbLmyUiWlIVPnftFXO+7A2Zk1PVUdCmdk5pZ8US1txH8MRHZCZmzfaiSzOUIdr+7xje2l5Cuuj4MbLkAJJCXkSRlSnWYp2rxdxWt+sW/YypwoDMsBc8m6UkApQltaW5dI16Oyk1IAGKIAsO7R/DHw7Kzf+aP/AG0fwwfbSN72PgyAlqmArYZZdEIA6MkEaO3O8DbR2mqQglSCSpBUVV4E5Eslgd2rkcnaNwOyk0WxLdJSP4Y8PZKY7nEvpWVLtw8NoMOmaexZ9YmtaMGdpZSRMQtAQEqygg5yVJTQ0ZyobymAD8IslbbQpYACg5SEAJ3SCEqYVLFIWHoS70JMbpXZWcX/AOKNf+mjn+HmYrX2PmG+IfrKl/ww/oR8EvdPz/4ZvB7SRPmYVSAyU4jKC4LgIVXdJbgQaggiOpRk8H2NyTETFTc2RQUwQhLkApDlKQSwJEayLwj2qjnyS7n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81000"/>
            <a:ext cx="921443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/>
              <a:t>Essential	</a:t>
            </a:r>
          </a:p>
          <a:p>
            <a:pPr algn="l"/>
            <a:endParaRPr lang="en-US" sz="4800" dirty="0" smtClean="0"/>
          </a:p>
          <a:p>
            <a:pPr algn="l"/>
            <a:r>
              <a:rPr lang="en-US" sz="4800" dirty="0" smtClean="0"/>
              <a:t>Save money 	</a:t>
            </a:r>
          </a:p>
          <a:p>
            <a:pPr algn="l"/>
            <a:endParaRPr lang="en-US" sz="4800" dirty="0"/>
          </a:p>
          <a:p>
            <a:pPr algn="l"/>
            <a:r>
              <a:rPr lang="en-US" sz="4800" dirty="0" smtClean="0"/>
              <a:t>Create Jobs</a:t>
            </a:r>
            <a:endParaRPr lang="en-US" sz="4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1543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been told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n-US" sz="4800" dirty="0" smtClean="0"/>
              <a:t>	</a:t>
            </a:r>
          </a:p>
          <a:p>
            <a:pPr algn="l"/>
            <a:endParaRPr lang="en-US" sz="4800" dirty="0" smtClean="0"/>
          </a:p>
          <a:p>
            <a:pPr algn="l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money </a:t>
            </a:r>
            <a:r>
              <a:rPr lang="en-US" sz="4800" dirty="0" smtClean="0"/>
              <a:t>	</a:t>
            </a:r>
          </a:p>
          <a:p>
            <a:pPr algn="l"/>
            <a:endParaRPr lang="en-US" sz="4800" dirty="0"/>
          </a:p>
          <a:p>
            <a:pPr algn="l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Jobs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1333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1543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029200"/>
            <a:ext cx="1771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654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240</Words>
  <Application>Microsoft Office PowerPoint</Application>
  <PresentationFormat>On-screen Show (4:3)</PresentationFormat>
  <Paragraphs>90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   </vt:lpstr>
      <vt:lpstr>What we have been told</vt:lpstr>
      <vt:lpstr>What we have been told</vt:lpstr>
      <vt:lpstr>What we have been told</vt:lpstr>
      <vt:lpstr>What we have been told</vt:lpstr>
      <vt:lpstr>What we have been told</vt:lpstr>
      <vt:lpstr>What we have been told</vt:lpstr>
      <vt:lpstr>What we have been told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Existing Pipelines</vt:lpstr>
      <vt:lpstr>Existing Pipelines</vt:lpstr>
      <vt:lpstr>Existing Pipelines</vt:lpstr>
      <vt:lpstr>Existing Pipelines</vt:lpstr>
      <vt:lpstr>Existing Pipelines</vt:lpstr>
      <vt:lpstr>Existing Pipelines</vt:lpstr>
      <vt:lpstr>Existing Pipelines</vt:lpstr>
      <vt:lpstr>Existing Pipelines</vt:lpstr>
      <vt:lpstr>Spoken For?</vt:lpstr>
      <vt:lpstr>Spoken For?</vt:lpstr>
      <vt:lpstr>MVP – No Customers</vt:lpstr>
      <vt:lpstr>MVP – No Customers</vt:lpstr>
      <vt:lpstr>MVP – No Customers</vt:lpstr>
      <vt:lpstr>MVP – No Customers</vt:lpstr>
      <vt:lpstr>MVP – No Customers</vt:lpstr>
      <vt:lpstr>Save Us Money?</vt:lpstr>
      <vt:lpstr>Save Us Money?</vt:lpstr>
      <vt:lpstr>Forgot to Include Pipeline </vt:lpstr>
      <vt:lpstr>Forgot to Include Pipeline </vt:lpstr>
      <vt:lpstr>Forgot to Include Pipeline </vt:lpstr>
      <vt:lpstr>Save Us Money?</vt:lpstr>
      <vt:lpstr>Existing vs. ACP</vt:lpstr>
      <vt:lpstr>Existing vs. ACP</vt:lpstr>
      <vt:lpstr>Existing vs. ACP</vt:lpstr>
      <vt:lpstr>Dominion Ratepayers</vt:lpstr>
      <vt:lpstr>Who is speaking for us?</vt:lpstr>
      <vt:lpstr>Higher costs – fewer jobs</vt:lpstr>
      <vt:lpstr>Higher costs – fewer jobs</vt:lpstr>
      <vt:lpstr>Higher costs – fewer jobs</vt:lpstr>
      <vt:lpstr>FERC</vt:lpstr>
      <vt:lpstr>Ignores need &amp; higher costs</vt:lpstr>
      <vt:lpstr>Considers only contracts</vt:lpstr>
      <vt:lpstr>Unnecessary- Cost More</vt:lpstr>
      <vt:lpstr>Unnecessary- Cost More</vt:lpstr>
      <vt:lpstr>Justify Seizing Land?</vt:lpstr>
      <vt:lpstr>Unwilling to Give it</vt:lpstr>
      <vt:lpstr>Disproportionate Harm</vt:lpstr>
      <vt:lpstr>Disproportionate Harm</vt:lpstr>
      <vt:lpstr>Disproportionate Harm</vt:lpstr>
      <vt:lpstr>We have no voice?</vt:lpstr>
      <vt:lpstr>Create power from our collective voice</vt:lpstr>
      <vt:lpstr>Slide 58</vt:lpstr>
      <vt:lpstr>Say “Yes” to a future free from new pipelines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TZ</dc:creator>
  <cp:lastModifiedBy>TZ</cp:lastModifiedBy>
  <cp:revision>84</cp:revision>
  <dcterms:created xsi:type="dcterms:W3CDTF">2017-10-23T20:10:20Z</dcterms:created>
  <dcterms:modified xsi:type="dcterms:W3CDTF">2017-10-26T00:02:29Z</dcterms:modified>
</cp:coreProperties>
</file>